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  <p:sldMasterId id="2147483650" r:id="rId2"/>
    <p:sldMasterId id="2147484176" r:id="rId3"/>
    <p:sldMasterId id="2147484311" r:id="rId4"/>
    <p:sldMasterId id="2147484323" r:id="rId5"/>
  </p:sldMasterIdLst>
  <p:notesMasterIdLst>
    <p:notesMasterId r:id="rId68"/>
  </p:notesMasterIdLst>
  <p:sldIdLst>
    <p:sldId id="542" r:id="rId6"/>
    <p:sldId id="578" r:id="rId7"/>
    <p:sldId id="543" r:id="rId8"/>
    <p:sldId id="544" r:id="rId9"/>
    <p:sldId id="545" r:id="rId10"/>
    <p:sldId id="608" r:id="rId11"/>
    <p:sldId id="579" r:id="rId12"/>
    <p:sldId id="546" r:id="rId13"/>
    <p:sldId id="580" r:id="rId14"/>
    <p:sldId id="548" r:id="rId15"/>
    <p:sldId id="549" r:id="rId16"/>
    <p:sldId id="550" r:id="rId17"/>
    <p:sldId id="551" r:id="rId18"/>
    <p:sldId id="552" r:id="rId19"/>
    <p:sldId id="553" r:id="rId20"/>
    <p:sldId id="554" r:id="rId21"/>
    <p:sldId id="555" r:id="rId22"/>
    <p:sldId id="556" r:id="rId23"/>
    <p:sldId id="557" r:id="rId24"/>
    <p:sldId id="609" r:id="rId25"/>
    <p:sldId id="600" r:id="rId26"/>
    <p:sldId id="599" r:id="rId27"/>
    <p:sldId id="601" r:id="rId28"/>
    <p:sldId id="602" r:id="rId29"/>
    <p:sldId id="598" r:id="rId30"/>
    <p:sldId id="564" r:id="rId31"/>
    <p:sldId id="565" r:id="rId32"/>
    <p:sldId id="567" r:id="rId33"/>
    <p:sldId id="568" r:id="rId34"/>
    <p:sldId id="569" r:id="rId35"/>
    <p:sldId id="597" r:id="rId36"/>
    <p:sldId id="581" r:id="rId37"/>
    <p:sldId id="573" r:id="rId38"/>
    <p:sldId id="582" r:id="rId39"/>
    <p:sldId id="574" r:id="rId40"/>
    <p:sldId id="575" r:id="rId41"/>
    <p:sldId id="583" r:id="rId42"/>
    <p:sldId id="576" r:id="rId43"/>
    <p:sldId id="591" r:id="rId44"/>
    <p:sldId id="592" r:id="rId45"/>
    <p:sldId id="593" r:id="rId46"/>
    <p:sldId id="594" r:id="rId47"/>
    <p:sldId id="595" r:id="rId48"/>
    <p:sldId id="586" r:id="rId49"/>
    <p:sldId id="590" r:id="rId50"/>
    <p:sldId id="596" r:id="rId51"/>
    <p:sldId id="588" r:id="rId52"/>
    <p:sldId id="585" r:id="rId53"/>
    <p:sldId id="589" r:id="rId54"/>
    <p:sldId id="612" r:id="rId55"/>
    <p:sldId id="610" r:id="rId56"/>
    <p:sldId id="558" r:id="rId57"/>
    <p:sldId id="604" r:id="rId58"/>
    <p:sldId id="559" r:id="rId59"/>
    <p:sldId id="603" r:id="rId60"/>
    <p:sldId id="605" r:id="rId61"/>
    <p:sldId id="560" r:id="rId62"/>
    <p:sldId id="561" r:id="rId63"/>
    <p:sldId id="562" r:id="rId64"/>
    <p:sldId id="607" r:id="rId65"/>
    <p:sldId id="606" r:id="rId66"/>
    <p:sldId id="563" r:id="rId67"/>
  </p:sldIdLst>
  <p:sldSz cx="8128000" cy="4572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rgbClr val="FFFFFF"/>
        </a:solidFill>
        <a:latin typeface="Gill Sans" charset="0"/>
        <a:ea typeface="Heiti SC Light" charset="-122"/>
        <a:cs typeface="+mn-cs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rgbClr val="FFFFFF"/>
        </a:solidFill>
        <a:latin typeface="Gill Sans" charset="0"/>
        <a:ea typeface="Heiti SC Light" charset="-122"/>
        <a:cs typeface="+mn-cs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rgbClr val="FFFFFF"/>
        </a:solidFill>
        <a:latin typeface="Gill Sans" charset="0"/>
        <a:ea typeface="Heiti SC Light" charset="-122"/>
        <a:cs typeface="+mn-cs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rgbClr val="FFFFFF"/>
        </a:solidFill>
        <a:latin typeface="Gill Sans" charset="0"/>
        <a:ea typeface="Heiti SC Light" charset="-122"/>
        <a:cs typeface="+mn-cs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rgbClr val="FFFFFF"/>
        </a:solidFill>
        <a:latin typeface="Gill Sans" charset="0"/>
        <a:ea typeface="Heiti SC Light" charset="-122"/>
        <a:cs typeface="+mn-cs"/>
        <a:sym typeface="Gill Sans" charset="0"/>
      </a:defRPr>
    </a:lvl5pPr>
    <a:lvl6pPr marL="2286000" algn="l" defTabSz="914400" rtl="0" eaLnBrk="1" latinLnBrk="0" hangingPunct="1">
      <a:defRPr kern="1200">
        <a:solidFill>
          <a:srgbClr val="FFFFFF"/>
        </a:solidFill>
        <a:latin typeface="Gill Sans" charset="0"/>
        <a:ea typeface="Heiti SC Light" charset="-122"/>
        <a:cs typeface="+mn-cs"/>
        <a:sym typeface="Gill Sans" charset="0"/>
      </a:defRPr>
    </a:lvl6pPr>
    <a:lvl7pPr marL="2743200" algn="l" defTabSz="914400" rtl="0" eaLnBrk="1" latinLnBrk="0" hangingPunct="1">
      <a:defRPr kern="1200">
        <a:solidFill>
          <a:srgbClr val="FFFFFF"/>
        </a:solidFill>
        <a:latin typeface="Gill Sans" charset="0"/>
        <a:ea typeface="Heiti SC Light" charset="-122"/>
        <a:cs typeface="+mn-cs"/>
        <a:sym typeface="Gill Sans" charset="0"/>
      </a:defRPr>
    </a:lvl7pPr>
    <a:lvl8pPr marL="3200400" algn="l" defTabSz="914400" rtl="0" eaLnBrk="1" latinLnBrk="0" hangingPunct="1">
      <a:defRPr kern="1200">
        <a:solidFill>
          <a:srgbClr val="FFFFFF"/>
        </a:solidFill>
        <a:latin typeface="Gill Sans" charset="0"/>
        <a:ea typeface="Heiti SC Light" charset="-122"/>
        <a:cs typeface="+mn-cs"/>
        <a:sym typeface="Gill Sans" charset="0"/>
      </a:defRPr>
    </a:lvl8pPr>
    <a:lvl9pPr marL="3657600" algn="l" defTabSz="914400" rtl="0" eaLnBrk="1" latinLnBrk="0" hangingPunct="1">
      <a:defRPr kern="1200">
        <a:solidFill>
          <a:srgbClr val="FFFFFF"/>
        </a:solidFill>
        <a:latin typeface="Gill Sans" charset="0"/>
        <a:ea typeface="Heiti SC Light" charset="-122"/>
        <a:cs typeface="+mn-cs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348" autoAdjust="0"/>
  </p:normalViewPr>
  <p:slideViewPr>
    <p:cSldViewPr>
      <p:cViewPr>
        <p:scale>
          <a:sx n="100" d="100"/>
          <a:sy n="100" d="100"/>
        </p:scale>
        <p:origin x="-618" y="-108"/>
      </p:cViewPr>
      <p:guideLst>
        <p:guide orient="horz" pos="1440"/>
        <p:guide pos="25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Relationship Id="rId4" Type="http://schemas.openxmlformats.org/officeDocument/2006/relationships/image" Target="../media/image62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27722E7-6E0F-492D-BAF4-C966C4302DB1}" type="datetimeFigureOut">
              <a:rPr lang="zh-CN" altLang="en-US"/>
              <a:pPr>
                <a:defRPr/>
              </a:pPr>
              <a:t>2013/10/13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685444BB-5E4D-42EB-BE5C-658D1B5E87D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1896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这是你的</a:t>
            </a:r>
            <a:r>
              <a:rPr lang="en-US" altLang="zh-CN" dirty="0" smtClean="0"/>
              <a:t>ERP</a:t>
            </a:r>
            <a:r>
              <a:rPr lang="zh-CN" altLang="en-US" dirty="0" smtClean="0"/>
              <a:t>，这就是你需要的！你来定制，你来用，你来爽。</a:t>
            </a:r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F68AA471-19D4-44DF-96E2-24798A5FA37E}" type="slidenum">
              <a:rPr lang="zh-CN" altLang="en-US" smtClean="0"/>
              <a:pPr eaLnBrk="1" hangingPunct="1"/>
              <a:t>1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10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ERP</a:t>
            </a:r>
            <a:r>
              <a:rPr lang="zh-CN" altLang="en-US" dirty="0" smtClean="0"/>
              <a:t>的前身是围绕企业</a:t>
            </a:r>
            <a:r>
              <a:rPr lang="zh-CN" altLang="en-US" b="1" dirty="0" smtClean="0"/>
              <a:t>生产活动</a:t>
            </a:r>
            <a:r>
              <a:rPr lang="zh-CN" altLang="en-US" dirty="0" smtClean="0"/>
              <a:t>的辅助系统，而今天已经成为涵盖范围越来越广泛的系统。</a:t>
            </a:r>
            <a:endParaRPr lang="en-US" altLang="zh-CN" dirty="0" smtClean="0"/>
          </a:p>
          <a:p>
            <a:r>
              <a:rPr lang="zh-CN" altLang="en-US" dirty="0" smtClean="0"/>
              <a:t>回顾一下历史发展的要点，有助于我们</a:t>
            </a:r>
            <a:r>
              <a:rPr lang="zh-CN" altLang="en-US" sz="2000" b="1" dirty="0" smtClean="0"/>
              <a:t>由浅入深</a:t>
            </a:r>
            <a:r>
              <a:rPr lang="zh-CN" altLang="en-US" sz="2000" dirty="0" smtClean="0"/>
              <a:t>理解</a:t>
            </a:r>
            <a:r>
              <a:rPr lang="en-US" altLang="zh-CN" sz="2000" dirty="0" smtClean="0"/>
              <a:t>ERP</a:t>
            </a:r>
            <a:r>
              <a:rPr lang="zh-CN" altLang="en-US" sz="2000" dirty="0" smtClean="0"/>
              <a:t>。</a:t>
            </a:r>
            <a:endParaRPr lang="zh-CN" altLang="en-US" sz="2000" b="1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11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“发生订单，然后催办”。易产生库存积压。</a:t>
            </a:r>
            <a:endParaRPr lang="en-US" altLang="zh-CN" dirty="0" smtClean="0"/>
          </a:p>
          <a:p>
            <a:r>
              <a:rPr lang="zh-CN" altLang="en-US" dirty="0" smtClean="0"/>
              <a:t>向物料供应方补充材料需要时间</a:t>
            </a:r>
            <a:r>
              <a:rPr lang="en-US" altLang="zh-CN" dirty="0" smtClean="0"/>
              <a:t>T</a:t>
            </a:r>
            <a:r>
              <a:rPr lang="zh-CN" altLang="en-US" dirty="0" smtClean="0"/>
              <a:t>（定货提前期）。依据当前物料消耗速度，推测未来物料降低到安全库存量的时间，反推时间</a:t>
            </a:r>
            <a:r>
              <a:rPr lang="en-US" altLang="zh-CN" dirty="0" smtClean="0"/>
              <a:t>T,</a:t>
            </a:r>
            <a:r>
              <a:rPr lang="zh-CN" altLang="en-US" dirty="0" smtClean="0"/>
              <a:t>得到订货点。</a:t>
            </a:r>
            <a:endParaRPr lang="en-US" altLang="zh-CN" dirty="0" smtClean="0"/>
          </a:p>
          <a:p>
            <a:r>
              <a:rPr lang="zh-CN" altLang="en-US" dirty="0" smtClean="0"/>
              <a:t>当物料低于订货点时，进行物料补充。</a:t>
            </a:r>
            <a:endParaRPr lang="en-US" altLang="zh-CN" dirty="0" smtClean="0"/>
          </a:p>
          <a:p>
            <a:r>
              <a:rPr lang="zh-CN" altLang="en-US" dirty="0" smtClean="0"/>
              <a:t>需要在物料消耗稳定，物料供应也稳定的情况下才基本可行</a:t>
            </a:r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12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13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现在仍在用</a:t>
            </a:r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14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15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16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ERP</a:t>
            </a:r>
            <a:r>
              <a:rPr lang="zh-CN" altLang="en-US" dirty="0" smtClean="0"/>
              <a:t>重点转到了财务成本控制，管理范围更广，但可以看出</a:t>
            </a:r>
            <a:r>
              <a:rPr lang="en-US" altLang="zh-CN" dirty="0" smtClean="0"/>
              <a:t>MRPII</a:t>
            </a:r>
            <a:r>
              <a:rPr lang="zh-CN" altLang="en-US" dirty="0" smtClean="0"/>
              <a:t>奠定了</a:t>
            </a:r>
            <a:r>
              <a:rPr lang="en-US" altLang="zh-CN" dirty="0" smtClean="0"/>
              <a:t>ERP</a:t>
            </a:r>
            <a:r>
              <a:rPr lang="zh-CN" altLang="en-US" dirty="0" smtClean="0"/>
              <a:t>，其实今天仍在利用之中。</a:t>
            </a:r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17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18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19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</a:t>
            </a:r>
            <a:r>
              <a:rPr lang="zh-CN" altLang="en-US" b="1" dirty="0" smtClean="0"/>
              <a:t>导引开始之前</a:t>
            </a:r>
            <a:r>
              <a:rPr lang="zh-CN" altLang="en-US" dirty="0" smtClean="0"/>
              <a:t>，能不能请大家先谈谈自己对</a:t>
            </a:r>
            <a:r>
              <a:rPr lang="en-US" altLang="zh-CN" dirty="0" smtClean="0"/>
              <a:t>ERP</a:t>
            </a:r>
            <a:r>
              <a:rPr lang="zh-CN" altLang="en-US" dirty="0" smtClean="0"/>
              <a:t>系统的</a:t>
            </a:r>
            <a:r>
              <a:rPr lang="zh-CN" altLang="en-US" b="1" dirty="0" smtClean="0"/>
              <a:t>了解</a:t>
            </a:r>
            <a:r>
              <a:rPr lang="zh-CN" altLang="en-US" dirty="0" smtClean="0"/>
              <a:t>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5444BB-5E4D-42EB-BE5C-658D1B5E87D9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0283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5444BB-5E4D-42EB-BE5C-658D1B5E87D9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0283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21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22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23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24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25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26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27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28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29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zh-CN" dirty="0" smtClean="0"/>
              <a:t>ERP</a:t>
            </a:r>
            <a:r>
              <a:rPr lang="zh-CN" altLang="en-US" dirty="0" smtClean="0"/>
              <a:t>是一个英文缩写，具体意义本课会进一步分解。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en-US" altLang="zh-CN" dirty="0" smtClean="0"/>
              <a:t>ERP</a:t>
            </a:r>
            <a:r>
              <a:rPr lang="zh-CN" altLang="en-US" dirty="0" smtClean="0"/>
              <a:t>软件是其中重要一部分，它需要企业和技术厂商共同缔造。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目的是为企业服务，亦是为了以人为本。</a:t>
            </a:r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30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31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32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33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34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35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36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37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38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39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40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41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42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43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44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45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46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47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48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49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自动化是我们让工作更轻松的必杀技：一个网上的搞笑但形象的例子</a:t>
            </a:r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50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5444BB-5E4D-42EB-BE5C-658D1B5E87D9}" type="slidenum">
              <a:rPr lang="zh-CN" altLang="en-US" smtClean="0"/>
              <a:pPr>
                <a:defRPr/>
              </a:pPr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0283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mtClean="0"/>
              <a:t>为什么说是“所谓的”技术知识，因为很多需求构建手段其实可以服务多类人群，完全“不懂”软件技术的人，完全可以同等</a:t>
            </a:r>
            <a:r>
              <a:rPr lang="zh-CN" altLang="en-US" baseline="0" smtClean="0"/>
              <a:t>的利用这些增加自己融会贯通的程度。</a:t>
            </a:r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52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53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有观点认为，数据流图，业务流程图是软件工程的范畴。这个我觉得有点过于狭隘，这些东西弄出来，自己的工作流程规范了，清晰了，也易于与内部、外部沟通和新人培训。</a:t>
            </a:r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54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55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56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57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也有人将</a:t>
            </a:r>
            <a:r>
              <a:rPr lang="en-US" altLang="zh-CN" sz="1200" dirty="0" smtClean="0"/>
              <a:t>OA-ERP</a:t>
            </a:r>
            <a:r>
              <a:rPr lang="zh-CN" altLang="en-US" sz="1200" dirty="0" smtClean="0"/>
              <a:t>归于</a:t>
            </a:r>
            <a:r>
              <a:rPr lang="en-US" altLang="zh-CN" sz="1200" dirty="0" smtClean="0"/>
              <a:t>ERPII</a:t>
            </a:r>
            <a:r>
              <a:rPr lang="zh-CN" altLang="en-US" sz="1200" dirty="0" smtClean="0"/>
              <a:t>范畴。其实归于哪个范畴无所谓，重要的是便于更好地解决问题。</a:t>
            </a:r>
            <a:endParaRPr lang="en-US" altLang="zh-CN" sz="1200" dirty="0" smtClean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58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1. </a:t>
            </a:r>
            <a:r>
              <a:rPr lang="zh-CN" altLang="en-US" dirty="0" smtClean="0"/>
              <a:t>用户登录</a:t>
            </a:r>
            <a:r>
              <a:rPr lang="en-US" altLang="zh-CN" dirty="0" smtClean="0"/>
              <a:t>OA</a:t>
            </a:r>
            <a:r>
              <a:rPr lang="zh-CN" altLang="en-US" dirty="0" smtClean="0"/>
              <a:t>系统后，</a:t>
            </a:r>
            <a:r>
              <a:rPr lang="en-US" altLang="zh-CN" dirty="0" smtClean="0"/>
              <a:t>Workflow Server</a:t>
            </a:r>
            <a:r>
              <a:rPr lang="zh-CN" altLang="en-US" dirty="0" smtClean="0"/>
              <a:t>根据</a:t>
            </a:r>
            <a:r>
              <a:rPr lang="en-US" altLang="zh-CN" dirty="0" smtClean="0"/>
              <a:t>OA</a:t>
            </a:r>
            <a:r>
              <a:rPr lang="zh-CN" altLang="en-US" dirty="0" smtClean="0"/>
              <a:t>系统中人员配置管理功能确认其身份，此用户同时得到了相应的权限；</a:t>
            </a:r>
            <a:endParaRPr lang="en-US" altLang="zh-CN" dirty="0" smtClean="0"/>
          </a:p>
          <a:p>
            <a:r>
              <a:rPr lang="en-US" altLang="zh-CN" dirty="0" smtClean="0"/>
              <a:t>2. </a:t>
            </a:r>
            <a:r>
              <a:rPr lang="zh-CN" altLang="en-US" dirty="0" smtClean="0"/>
              <a:t>身份确认后，</a:t>
            </a:r>
            <a:r>
              <a:rPr lang="en-US" altLang="zh-CN" dirty="0" smtClean="0"/>
              <a:t>Workflow Server</a:t>
            </a:r>
            <a:r>
              <a:rPr lang="zh-CN" altLang="en-US" dirty="0" smtClean="0"/>
              <a:t>再根据此用户在其权限内申请的工作流程提供工作流表单，并在表单上显示用户对应的组织结构的层次度； </a:t>
            </a:r>
            <a:endParaRPr lang="en-US" altLang="zh-CN" dirty="0" smtClean="0"/>
          </a:p>
          <a:p>
            <a:r>
              <a:rPr lang="en-US" altLang="zh-CN" dirty="0" smtClean="0"/>
              <a:t>3. </a:t>
            </a:r>
            <a:r>
              <a:rPr lang="zh-CN" altLang="en-US" dirty="0" smtClean="0"/>
              <a:t>用户在工作流表单上填写本流程执行需要的数据，这些数据可能是请假天数、请假原因等不涉及</a:t>
            </a:r>
            <a:r>
              <a:rPr lang="en-US" altLang="zh-CN" dirty="0" smtClean="0"/>
              <a:t>ERP</a:t>
            </a:r>
            <a:r>
              <a:rPr lang="zh-CN" altLang="en-US" dirty="0" smtClean="0"/>
              <a:t>系统的数据，也可能是访问</a:t>
            </a:r>
            <a:r>
              <a:rPr lang="en-US" altLang="zh-CN" dirty="0" smtClean="0"/>
              <a:t>ERP</a:t>
            </a:r>
            <a:r>
              <a:rPr lang="zh-CN" altLang="en-US" dirty="0" smtClean="0"/>
              <a:t>系统的参数。如果在流程执行时仅仅需要在</a:t>
            </a:r>
            <a:r>
              <a:rPr lang="en-US" altLang="zh-CN" dirty="0" smtClean="0"/>
              <a:t>ERP</a:t>
            </a:r>
            <a:r>
              <a:rPr lang="zh-CN" altLang="en-US" dirty="0" smtClean="0"/>
              <a:t>系统中执行查询，工作流表单的填写要在访问</a:t>
            </a:r>
            <a:r>
              <a:rPr lang="en-US" altLang="zh-CN" dirty="0" smtClean="0"/>
              <a:t>ERP</a:t>
            </a:r>
            <a:r>
              <a:rPr lang="zh-CN" altLang="en-US" dirty="0" smtClean="0"/>
              <a:t>系统后进行。</a:t>
            </a:r>
            <a:endParaRPr lang="en-US" altLang="zh-CN" dirty="0" smtClean="0"/>
          </a:p>
          <a:p>
            <a:r>
              <a:rPr lang="en-US" altLang="zh-CN" dirty="0" smtClean="0"/>
              <a:t>4. </a:t>
            </a:r>
            <a:r>
              <a:rPr lang="zh-CN" altLang="en-US" dirty="0" smtClean="0"/>
              <a:t>当工作流程执行到</a:t>
            </a:r>
            <a:r>
              <a:rPr lang="en-US" altLang="zh-CN" dirty="0" smtClean="0"/>
              <a:t>ERP</a:t>
            </a:r>
            <a:r>
              <a:rPr lang="zh-CN" altLang="en-US" dirty="0" smtClean="0"/>
              <a:t>系统上的作业时，工作流系统自动引导用户进入</a:t>
            </a:r>
            <a:r>
              <a:rPr lang="en-US" altLang="zh-CN" dirty="0" smtClean="0"/>
              <a:t>ERP</a:t>
            </a:r>
            <a:r>
              <a:rPr lang="zh-CN" altLang="en-US" dirty="0" smtClean="0"/>
              <a:t>系统。通过</a:t>
            </a:r>
            <a:r>
              <a:rPr lang="en-US" altLang="zh-CN" dirty="0" smtClean="0"/>
              <a:t>OA</a:t>
            </a:r>
            <a:r>
              <a:rPr lang="zh-CN" altLang="en-US" dirty="0" smtClean="0"/>
              <a:t>系统本身的，根据执行的流程类型、顺序、工作流表单参数，用户可以直接进入</a:t>
            </a:r>
            <a:r>
              <a:rPr lang="en-US" altLang="zh-CN" dirty="0" smtClean="0"/>
              <a:t>ERP</a:t>
            </a:r>
            <a:r>
              <a:rPr lang="zh-CN" altLang="en-US" dirty="0" smtClean="0"/>
              <a:t>系统相应的功能模块。</a:t>
            </a:r>
            <a:endParaRPr lang="en-US" altLang="zh-CN" dirty="0" smtClean="0"/>
          </a:p>
          <a:p>
            <a:r>
              <a:rPr lang="en-US" altLang="zh-CN" dirty="0" smtClean="0"/>
              <a:t>5. </a:t>
            </a:r>
            <a:r>
              <a:rPr lang="zh-CN" altLang="en-US" dirty="0" smtClean="0"/>
              <a:t>用户操作</a:t>
            </a:r>
            <a:r>
              <a:rPr lang="en-US" altLang="zh-CN" dirty="0" smtClean="0"/>
              <a:t>ERP</a:t>
            </a:r>
            <a:r>
              <a:rPr lang="zh-CN" altLang="en-US" dirty="0" smtClean="0"/>
              <a:t>系统。可以根据权限执行不同的操作。以采购申请为例，用户可以填写需要采购的物料编号、采购数量、价格范围、供应商等，存储后保存在</a:t>
            </a:r>
            <a:r>
              <a:rPr lang="en-US" altLang="zh-CN" dirty="0" smtClean="0"/>
              <a:t>ERP DB</a:t>
            </a:r>
            <a:r>
              <a:rPr lang="zh-CN" altLang="en-US" dirty="0" smtClean="0"/>
              <a:t>中；</a:t>
            </a:r>
            <a:endParaRPr lang="en-US" altLang="zh-CN" dirty="0" smtClean="0"/>
          </a:p>
          <a:p>
            <a:r>
              <a:rPr lang="en-US" altLang="zh-CN" dirty="0" smtClean="0"/>
              <a:t>6. ERP DB</a:t>
            </a:r>
            <a:r>
              <a:rPr lang="zh-CN" altLang="en-US" dirty="0" smtClean="0"/>
              <a:t>保存后，通过</a:t>
            </a:r>
            <a:r>
              <a:rPr lang="en-US" altLang="zh-CN" dirty="0" smtClean="0"/>
              <a:t>ERP</a:t>
            </a:r>
            <a:r>
              <a:rPr lang="zh-CN" altLang="en-US" dirty="0" smtClean="0"/>
              <a:t>系统界面向用户提示保存成功；</a:t>
            </a:r>
            <a:endParaRPr lang="en-US" altLang="zh-CN" dirty="0" smtClean="0"/>
          </a:p>
          <a:p>
            <a:r>
              <a:rPr lang="en-US" altLang="zh-CN" dirty="0" smtClean="0"/>
              <a:t>7. ERP</a:t>
            </a:r>
            <a:r>
              <a:rPr lang="zh-CN" altLang="en-US" dirty="0" smtClean="0"/>
              <a:t>系统将保存成功的单据编号和单据状态等信息传送到工作流系统。根据需要，用户可以把</a:t>
            </a:r>
            <a:r>
              <a:rPr lang="en-US" altLang="zh-CN" dirty="0" smtClean="0"/>
              <a:t>ERP</a:t>
            </a:r>
            <a:r>
              <a:rPr lang="zh-CN" altLang="en-US" dirty="0" smtClean="0"/>
              <a:t>系统生成的表单导出为</a:t>
            </a:r>
            <a:r>
              <a:rPr lang="en-US" altLang="zh-CN" dirty="0" smtClean="0"/>
              <a:t>Excel</a:t>
            </a:r>
            <a:r>
              <a:rPr lang="zh-CN" altLang="en-US" dirty="0" smtClean="0"/>
              <a:t>文件保存在本地；</a:t>
            </a:r>
            <a:endParaRPr lang="en-US" altLang="zh-CN" dirty="0" smtClean="0"/>
          </a:p>
          <a:p>
            <a:r>
              <a:rPr lang="en-US" altLang="zh-CN" dirty="0" smtClean="0"/>
              <a:t>8. </a:t>
            </a:r>
            <a:r>
              <a:rPr lang="zh-CN" altLang="en-US" dirty="0" smtClean="0"/>
              <a:t>当工作流系统收到</a:t>
            </a:r>
            <a:r>
              <a:rPr lang="en-US" altLang="zh-CN" dirty="0" smtClean="0"/>
              <a:t>ERP</a:t>
            </a:r>
            <a:r>
              <a:rPr lang="zh-CN" altLang="en-US" dirty="0" smtClean="0"/>
              <a:t>系统传来的信息后，进行格式检查，确认无误后继续执行；</a:t>
            </a:r>
            <a:endParaRPr lang="en-US" altLang="zh-CN" dirty="0" smtClean="0"/>
          </a:p>
          <a:p>
            <a:r>
              <a:rPr lang="en-US" altLang="zh-CN" dirty="0" smtClean="0"/>
              <a:t>9. </a:t>
            </a:r>
            <a:r>
              <a:rPr lang="zh-CN" altLang="en-US" dirty="0" smtClean="0"/>
              <a:t>用户在屏幕上审查工作流系统执行情况是否正确，确认无误后，将工作流表单传送到</a:t>
            </a:r>
            <a:r>
              <a:rPr lang="en-US" altLang="zh-CN" dirty="0" smtClean="0"/>
              <a:t>Workflow Server</a:t>
            </a:r>
            <a:r>
              <a:rPr lang="zh-CN" altLang="en-US" dirty="0" smtClean="0"/>
              <a:t>，保存在本地的</a:t>
            </a:r>
            <a:r>
              <a:rPr lang="en-US" altLang="zh-CN" dirty="0" smtClean="0"/>
              <a:t>Excel</a:t>
            </a:r>
            <a:r>
              <a:rPr lang="zh-CN" altLang="en-US" dirty="0" smtClean="0"/>
              <a:t>文件也可以作为附件提交；</a:t>
            </a:r>
            <a:endParaRPr lang="en-US" altLang="zh-CN" dirty="0" smtClean="0"/>
          </a:p>
          <a:p>
            <a:r>
              <a:rPr lang="en-US" altLang="zh-CN" dirty="0" smtClean="0"/>
              <a:t>10. Workflow Server</a:t>
            </a:r>
            <a:r>
              <a:rPr lang="zh-CN" altLang="en-US" dirty="0" smtClean="0"/>
              <a:t>收到用户传来的工作流表单，并据此将工作流表单和附件传送到下一个执行者。</a:t>
            </a:r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59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电视剧</a:t>
            </a:r>
            <a:r>
              <a:rPr lang="en-US" altLang="zh-CN" dirty="0" smtClean="0"/>
              <a:t>《</a:t>
            </a:r>
            <a:r>
              <a:rPr lang="zh-CN" altLang="en-US" dirty="0" smtClean="0"/>
              <a:t>黑冰</a:t>
            </a:r>
            <a:r>
              <a:rPr lang="en-US" altLang="zh-CN" dirty="0" smtClean="0"/>
              <a:t>》</a:t>
            </a:r>
            <a:r>
              <a:rPr lang="zh-CN" altLang="en-US" dirty="0" smtClean="0"/>
              <a:t>中角色陈然制作的</a:t>
            </a:r>
            <a:r>
              <a:rPr lang="en-US" altLang="zh-CN" dirty="0" smtClean="0"/>
              <a:t>ERP</a:t>
            </a:r>
            <a:r>
              <a:rPr lang="zh-CN" altLang="en-US" dirty="0" smtClean="0"/>
              <a:t>系统</a:t>
            </a:r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6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60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61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F68AA471-19D4-44DF-96E2-24798A5FA37E}" type="slidenum">
              <a:rPr lang="zh-CN" altLang="en-US" smtClean="0"/>
              <a:pPr eaLnBrk="1" hangingPunct="1"/>
              <a:t>62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那现在可否再谈谈有啥</a:t>
            </a:r>
            <a:r>
              <a:rPr lang="zh-CN" altLang="en-US" b="1" dirty="0" smtClean="0"/>
              <a:t>想法</a:t>
            </a:r>
            <a:r>
              <a:rPr lang="zh-CN" altLang="en-US" dirty="0" smtClean="0"/>
              <a:t>没有？比如，</a:t>
            </a:r>
            <a:r>
              <a:rPr lang="en-US" altLang="zh-CN" dirty="0" smtClean="0"/>
              <a:t>ER</a:t>
            </a:r>
            <a:r>
              <a:rPr lang="en-US" altLang="zh-CN" b="0" dirty="0" smtClean="0"/>
              <a:t>P</a:t>
            </a:r>
            <a:r>
              <a:rPr lang="zh-CN" altLang="en-US" b="0" dirty="0" smtClean="0"/>
              <a:t>在你心中</a:t>
            </a:r>
            <a:r>
              <a:rPr lang="zh-CN" altLang="en-US" b="1" dirty="0" smtClean="0"/>
              <a:t>是什么</a:t>
            </a:r>
            <a:r>
              <a:rPr lang="zh-CN" altLang="en-US" dirty="0" smtClean="0"/>
              <a:t>？可以帮你做些什么？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5444BB-5E4D-42EB-BE5C-658D1B5E87D9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436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中文中对于此处的</a:t>
            </a:r>
            <a:r>
              <a:rPr lang="en-US" altLang="zh-CN" dirty="0" smtClean="0"/>
              <a:t>plan</a:t>
            </a:r>
            <a:r>
              <a:rPr lang="zh-CN" altLang="en-US" dirty="0" smtClean="0"/>
              <a:t>，比较难以找到合适的词汇对应它的含义。它大致与这样的场景含义相似：某小区在真正盖楼之前，须设计一个“</a:t>
            </a:r>
            <a:r>
              <a:rPr lang="en-US" altLang="zh-CN" dirty="0" smtClean="0"/>
              <a:t>plan”</a:t>
            </a:r>
            <a:r>
              <a:rPr lang="zh-CN" altLang="en-US" dirty="0" smtClean="0"/>
              <a:t>，上面是各座楼，花草树木，配套设施，该怎么摆放，之间如何联带。老子的名言提醒我们，其实名字本身我们不必过于执着，我们接下来了解它的本质和内容更关键。</a:t>
            </a:r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8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模块不是学术死定义，实际划分和包含的内容灵活多变。</a:t>
            </a:r>
            <a:endParaRPr lang="en-US" altLang="zh-CN" sz="120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 smtClean="0"/>
              <a:t>核心</a:t>
            </a:r>
            <a:r>
              <a:rPr lang="zh-CN" altLang="en-US" sz="1200" dirty="0" smtClean="0"/>
              <a:t>是辅助企业</a:t>
            </a:r>
            <a:r>
              <a:rPr lang="zh-CN" altLang="en-US" sz="1200" b="1" dirty="0" smtClean="0"/>
              <a:t>掌控</a:t>
            </a:r>
            <a:r>
              <a:rPr lang="zh-CN" altLang="en-US" sz="1200" dirty="0" smtClean="0"/>
              <a:t>它的</a:t>
            </a:r>
            <a:r>
              <a:rPr lang="zh-CN" altLang="en-US" sz="1200" b="1" dirty="0" smtClean="0"/>
              <a:t>三大流</a:t>
            </a:r>
            <a:r>
              <a:rPr lang="zh-CN" altLang="en-US" sz="1200" dirty="0" smtClean="0"/>
              <a:t>：物流、资金流、现金流</a:t>
            </a: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5444BB-5E4D-42EB-BE5C-658D1B5E87D9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726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09600" y="1420813"/>
            <a:ext cx="6908800" cy="979487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9200" y="2590800"/>
            <a:ext cx="5689600" cy="11684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11604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06400" y="1066800"/>
            <a:ext cx="7315200" cy="3017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52085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892800" y="182563"/>
            <a:ext cx="1828800" cy="390207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06400" y="182563"/>
            <a:ext cx="5334000" cy="3902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30223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09600" y="1420813"/>
            <a:ext cx="6908800" cy="979487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9200" y="2590800"/>
            <a:ext cx="5689600" cy="11684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255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400" y="1066800"/>
            <a:ext cx="7315200" cy="301783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924968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1350" y="2938463"/>
            <a:ext cx="6908800" cy="9080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41350" y="1938338"/>
            <a:ext cx="6908800" cy="10001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16216856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06400" y="1066800"/>
            <a:ext cx="3581400" cy="301783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140200" y="1066800"/>
            <a:ext cx="3581400" cy="301783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697538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06400" y="1023938"/>
            <a:ext cx="3590925" cy="4254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06400" y="1449388"/>
            <a:ext cx="3590925" cy="26352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129088" y="1023938"/>
            <a:ext cx="3592512" cy="4254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129088" y="1449388"/>
            <a:ext cx="3592512" cy="26352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05877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052556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160178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2673350" cy="7747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78175" y="182563"/>
            <a:ext cx="4543425" cy="390207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06400" y="957263"/>
            <a:ext cx="2673350" cy="31273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2926909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400" y="1066800"/>
            <a:ext cx="7315200" cy="301783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015197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93850" y="3200400"/>
            <a:ext cx="4876800" cy="37782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593850" y="407988"/>
            <a:ext cx="48768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593850" y="3578225"/>
            <a:ext cx="4876800" cy="5365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71843868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06400" y="1066800"/>
            <a:ext cx="7315200" cy="3017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479363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892800" y="182563"/>
            <a:ext cx="1828800" cy="390207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06400" y="182563"/>
            <a:ext cx="5334000" cy="3902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42324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09600" y="1420813"/>
            <a:ext cx="6908800" cy="97948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9200" y="2590800"/>
            <a:ext cx="56896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0403B3-B0DA-4A29-9712-90F0CECB0DEE}" type="datetimeFigureOut">
              <a:rPr lang="zh-CN" altLang="en-US"/>
              <a:pPr>
                <a:defRPr/>
              </a:pPr>
              <a:t>2013/10/13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EE8594-B59A-48F7-AB24-BC7D8F2400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7338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430CC1-D8FF-47EA-8CE9-AA0DD5378333}" type="datetimeFigureOut">
              <a:rPr lang="zh-CN" altLang="en-US"/>
              <a:pPr>
                <a:defRPr/>
              </a:pPr>
              <a:t>2013/10/13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C6F01D-832D-426D-8481-9E0249E022D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0079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1350" y="2938463"/>
            <a:ext cx="6908800" cy="9080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41350" y="1938338"/>
            <a:ext cx="6908800" cy="100012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FC9CBB-7F90-416B-9E0C-38275758EB91}" type="datetimeFigureOut">
              <a:rPr lang="zh-CN" altLang="en-US"/>
              <a:pPr>
                <a:defRPr/>
              </a:pPr>
              <a:t>2013/10/13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7B6D94-C6B9-4BBC-A312-32F736D942A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170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06400" y="1066800"/>
            <a:ext cx="3581400" cy="3017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140200" y="1066800"/>
            <a:ext cx="3581400" cy="3017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55C1A9-ABFE-4B8C-A4F8-52DC5FFF9702}" type="datetimeFigureOut">
              <a:rPr lang="zh-CN" altLang="en-US"/>
              <a:pPr>
                <a:defRPr/>
              </a:pPr>
              <a:t>2013/10/13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9A3184-C100-421F-8A73-BAC72FB5834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1775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06400" y="1023938"/>
            <a:ext cx="3590925" cy="4254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06400" y="1449388"/>
            <a:ext cx="3590925" cy="26352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129088" y="1023938"/>
            <a:ext cx="3592512" cy="4254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129088" y="1449388"/>
            <a:ext cx="3592512" cy="26352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6142D9-478B-4120-BE1E-1618F1134F0F}" type="datetimeFigureOut">
              <a:rPr lang="zh-CN" altLang="en-US"/>
              <a:pPr>
                <a:defRPr/>
              </a:pPr>
              <a:t>2013/10/13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96BFB0-7F15-4E74-91D6-3E92C72A60E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4027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001EC3-2E6E-4F7C-B643-D9FCFDF3B4C5}" type="datetimeFigureOut">
              <a:rPr lang="zh-CN" altLang="en-US"/>
              <a:pPr>
                <a:defRPr/>
              </a:pPr>
              <a:t>2013/10/13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54A701-6F42-4479-975A-23B0381E778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7018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B1CCE6-0662-4E27-832A-BF8ED1F83726}" type="datetimeFigureOut">
              <a:rPr lang="zh-CN" altLang="en-US"/>
              <a:pPr>
                <a:defRPr/>
              </a:pPr>
              <a:t>2013/10/13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D0E8B4-40A3-48CB-8700-47322F2FFDD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0543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1350" y="2938463"/>
            <a:ext cx="6908800" cy="9080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41350" y="1938338"/>
            <a:ext cx="6908800" cy="10001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58127807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2673350" cy="7747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78175" y="182563"/>
            <a:ext cx="4543425" cy="39020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06400" y="957263"/>
            <a:ext cx="2673350" cy="31273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749316-02E5-492D-8B16-4447BD8F0B3D}" type="datetimeFigureOut">
              <a:rPr lang="zh-CN" altLang="en-US"/>
              <a:pPr>
                <a:defRPr/>
              </a:pPr>
              <a:t>2013/10/13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05D7-FAD4-4D1B-AF2D-AD3E3FB7CB0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5712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93850" y="3200400"/>
            <a:ext cx="4876800" cy="3778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593850" y="407988"/>
            <a:ext cx="4876800" cy="27432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593850" y="3578225"/>
            <a:ext cx="4876800" cy="5365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DAD844-19C1-4C19-A08E-08983939A4C1}" type="datetimeFigureOut">
              <a:rPr lang="zh-CN" altLang="en-US"/>
              <a:pPr>
                <a:defRPr/>
              </a:pPr>
              <a:t>2013/10/13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8053A8-0E0D-4891-A8F9-9446F8764AF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9400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3F45AD-4B1F-4C3C-BE2E-1897636FE21C}" type="datetimeFigureOut">
              <a:rPr lang="zh-CN" altLang="en-US"/>
              <a:pPr>
                <a:defRPr/>
              </a:pPr>
              <a:t>2013/10/13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803F27-5C64-4F26-891A-2AC36152418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6417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892800" y="182563"/>
            <a:ext cx="1828800" cy="39020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06400" y="182563"/>
            <a:ext cx="5334000" cy="39020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001FD3-3213-4EE8-ADC9-D92DB1219A15}" type="datetimeFigureOut">
              <a:rPr lang="zh-CN" altLang="en-US"/>
              <a:pPr>
                <a:defRPr/>
              </a:pPr>
              <a:t>2013/10/13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1A2CBF-7364-4E8D-959D-AEAA8AF4433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2545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09600" y="1420813"/>
            <a:ext cx="6908800" cy="97948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9200" y="2590800"/>
            <a:ext cx="56896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0403B3-B0DA-4A29-9712-90F0CECB0DEE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EE8594-B59A-48F7-AB24-BC7D8F240030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3075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430CC1-D8FF-47EA-8CE9-AA0DD5378333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C6F01D-832D-426D-8481-9E0249E022DA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3565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1350" y="2938463"/>
            <a:ext cx="6908800" cy="9080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41350" y="1938338"/>
            <a:ext cx="6908800" cy="100012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FC9CBB-7F90-416B-9E0C-38275758EB91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7B6D94-C6B9-4BBC-A312-32F736D942AA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1752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06400" y="1066800"/>
            <a:ext cx="3581400" cy="3017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140200" y="1066800"/>
            <a:ext cx="3581400" cy="3017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55C1A9-ABFE-4B8C-A4F8-52DC5FFF9702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9A3184-C100-421F-8A73-BAC72FB58341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0724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06400" y="1023938"/>
            <a:ext cx="3590925" cy="4254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06400" y="1449388"/>
            <a:ext cx="3590925" cy="26352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129088" y="1023938"/>
            <a:ext cx="3592512" cy="4254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129088" y="1449388"/>
            <a:ext cx="3592512" cy="26352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6142D9-478B-4120-BE1E-1618F1134F0F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96BFB0-7F15-4E74-91D6-3E92C72A60E3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52947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001EC3-2E6E-4F7C-B643-D9FCFDF3B4C5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54A701-6F42-4479-975A-23B0381E778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08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06400" y="1066800"/>
            <a:ext cx="3581400" cy="301783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140200" y="1066800"/>
            <a:ext cx="3581400" cy="301783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137459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B1CCE6-0662-4E27-832A-BF8ED1F83726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D0E8B4-40A3-48CB-8700-47322F2FFDD3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1149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2673350" cy="7747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78175" y="182563"/>
            <a:ext cx="4543425" cy="39020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06400" y="957263"/>
            <a:ext cx="2673350" cy="31273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749316-02E5-492D-8B16-4447BD8F0B3D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05D7-FAD4-4D1B-AF2D-AD3E3FB7CB03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2786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93850" y="3200400"/>
            <a:ext cx="4876800" cy="3778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593850" y="407988"/>
            <a:ext cx="4876800" cy="27432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593850" y="3578225"/>
            <a:ext cx="4876800" cy="5365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DAD844-19C1-4C19-A08E-08983939A4C1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8053A8-0E0D-4891-A8F9-9446F8764AF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6526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3F45AD-4B1F-4C3C-BE2E-1897636FE21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803F27-5C64-4F26-891A-2AC36152418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67836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892800" y="182563"/>
            <a:ext cx="1828800" cy="39020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06400" y="182563"/>
            <a:ext cx="5334000" cy="39020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001FD3-3213-4EE8-ADC9-D92DB1219A15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1A2CBF-7364-4E8D-959D-AEAA8AF44331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184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09600" y="1420813"/>
            <a:ext cx="6908800" cy="979487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9200" y="2590800"/>
            <a:ext cx="5689600" cy="11684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951457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400" y="1066800"/>
            <a:ext cx="7315200" cy="301783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053385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1350" y="2938463"/>
            <a:ext cx="6908800" cy="9080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41350" y="1938338"/>
            <a:ext cx="6908800" cy="10001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51268729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06400" y="1066800"/>
            <a:ext cx="3581400" cy="301783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140200" y="1066800"/>
            <a:ext cx="3581400" cy="301783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6755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06400" y="1023938"/>
            <a:ext cx="3590925" cy="4254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06400" y="1449388"/>
            <a:ext cx="3590925" cy="26352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129088" y="1023938"/>
            <a:ext cx="3592512" cy="4254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129088" y="1449388"/>
            <a:ext cx="3592512" cy="26352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15586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06400" y="1023938"/>
            <a:ext cx="3590925" cy="4254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06400" y="1449388"/>
            <a:ext cx="3590925" cy="26352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129088" y="1023938"/>
            <a:ext cx="3592512" cy="4254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129088" y="1449388"/>
            <a:ext cx="3592512" cy="26352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036678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308189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1504301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2673350" cy="7747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78175" y="182563"/>
            <a:ext cx="4543425" cy="390207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06400" y="957263"/>
            <a:ext cx="2673350" cy="31273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35773235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93850" y="3200400"/>
            <a:ext cx="4876800" cy="37782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593850" y="407988"/>
            <a:ext cx="48768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593850" y="3578225"/>
            <a:ext cx="4876800" cy="5365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71006470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06400" y="1066800"/>
            <a:ext cx="7315200" cy="3017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014797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892800" y="182563"/>
            <a:ext cx="1828800" cy="390207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06400" y="182563"/>
            <a:ext cx="5334000" cy="3902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21375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3633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901201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2673350" cy="7747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78175" y="182563"/>
            <a:ext cx="4543425" cy="390207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06400" y="957263"/>
            <a:ext cx="2673350" cy="31273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285385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93850" y="3200400"/>
            <a:ext cx="4876800" cy="37782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593850" y="407988"/>
            <a:ext cx="48768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593850" y="3578225"/>
            <a:ext cx="4876800" cy="5365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375978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2" tx1="lt1" bg2="dk1" tx2="lt2" accent1="accent1" accent2="accent2" accent3="accent3" accent4="accent4" accent5="accent5" accent6="accent6" hlink="hlink" folHlink="folHlink"/>
  <p:sldLayoutIdLst>
    <p:sldLayoutId id="2147484277" r:id="rId1"/>
    <p:sldLayoutId id="2147484278" r:id="rId2"/>
    <p:sldLayoutId id="2147484279" r:id="rId3"/>
    <p:sldLayoutId id="2147484280" r:id="rId4"/>
    <p:sldLayoutId id="2147484281" r:id="rId5"/>
    <p:sldLayoutId id="2147484282" r:id="rId6"/>
    <p:sldLayoutId id="2147484283" r:id="rId7"/>
    <p:sldLayoutId id="2147484284" r:id="rId8"/>
    <p:sldLayoutId id="2147484285" r:id="rId9"/>
    <p:sldLayoutId id="2147484286" r:id="rId10"/>
    <p:sldLayoutId id="2147484287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1117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1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11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3528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8100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42672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7244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88" r:id="rId1"/>
    <p:sldLayoutId id="2147484289" r:id="rId2"/>
    <p:sldLayoutId id="2147484290" r:id="rId3"/>
    <p:sldLayoutId id="2147484291" r:id="rId4"/>
    <p:sldLayoutId id="2147484292" r:id="rId5"/>
    <p:sldLayoutId id="2147484293" r:id="rId6"/>
    <p:sldLayoutId id="2147484294" r:id="rId7"/>
    <p:sldLayoutId id="2147484295" r:id="rId8"/>
    <p:sldLayoutId id="2147484296" r:id="rId9"/>
    <p:sldLayoutId id="2147484297" r:id="rId10"/>
    <p:sldLayoutId id="2147484298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1117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1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11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3528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8100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42672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7244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06400" y="182563"/>
            <a:ext cx="7315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06400" y="1066800"/>
            <a:ext cx="7315200" cy="301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06400" y="4237038"/>
            <a:ext cx="1897063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2F5ED5E-0766-41C9-B0B0-2CB146C14974}" type="datetimeFigureOut">
              <a:rPr lang="zh-CN" altLang="en-US"/>
              <a:pPr>
                <a:defRPr/>
              </a:pPr>
              <a:t>2013/10/13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776538" y="4237038"/>
            <a:ext cx="2574925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824538" y="4237038"/>
            <a:ext cx="1897062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5EF0A0D-0C97-4036-8B21-C3C5B041EAB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99" r:id="rId1"/>
    <p:sldLayoutId id="2147484300" r:id="rId2"/>
    <p:sldLayoutId id="2147484301" r:id="rId3"/>
    <p:sldLayoutId id="2147484302" r:id="rId4"/>
    <p:sldLayoutId id="2147484303" r:id="rId5"/>
    <p:sldLayoutId id="2147484304" r:id="rId6"/>
    <p:sldLayoutId id="2147484305" r:id="rId7"/>
    <p:sldLayoutId id="2147484306" r:id="rId8"/>
    <p:sldLayoutId id="2147484307" r:id="rId9"/>
    <p:sldLayoutId id="2147484308" r:id="rId10"/>
    <p:sldLayoutId id="214748430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06400" y="182563"/>
            <a:ext cx="7315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06400" y="1066800"/>
            <a:ext cx="7315200" cy="301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06400" y="4237038"/>
            <a:ext cx="1897063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2F5ED5E-0766-41C9-B0B0-2CB146C14974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776538" y="4237038"/>
            <a:ext cx="2574925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824538" y="4237038"/>
            <a:ext cx="1897062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5EF0A0D-0C97-4036-8B21-C3C5B041EAB8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992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2" r:id="rId1"/>
    <p:sldLayoutId id="2147484313" r:id="rId2"/>
    <p:sldLayoutId id="2147484314" r:id="rId3"/>
    <p:sldLayoutId id="2147484315" r:id="rId4"/>
    <p:sldLayoutId id="2147484316" r:id="rId5"/>
    <p:sldLayoutId id="2147484317" r:id="rId6"/>
    <p:sldLayoutId id="2147484318" r:id="rId7"/>
    <p:sldLayoutId id="2147484319" r:id="rId8"/>
    <p:sldLayoutId id="2147484320" r:id="rId9"/>
    <p:sldLayoutId id="2147484321" r:id="rId10"/>
    <p:sldLayoutId id="214748432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958448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24" r:id="rId1"/>
    <p:sldLayoutId id="2147484325" r:id="rId2"/>
    <p:sldLayoutId id="2147484326" r:id="rId3"/>
    <p:sldLayoutId id="2147484327" r:id="rId4"/>
    <p:sldLayoutId id="2147484328" r:id="rId5"/>
    <p:sldLayoutId id="2147484329" r:id="rId6"/>
    <p:sldLayoutId id="2147484330" r:id="rId7"/>
    <p:sldLayoutId id="2147484331" r:id="rId8"/>
    <p:sldLayoutId id="2147484332" r:id="rId9"/>
    <p:sldLayoutId id="2147484333" r:id="rId10"/>
    <p:sldLayoutId id="2147484334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1117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1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11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3528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8100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42672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7244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notesSlide" Target="../notesSlides/notesSlide17.xml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notesSlide" Target="../notesSlides/notesSlide19.xml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notesSlide" Target="../notesSlides/notesSlide31.xml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25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62.wmf"/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59.wmf"/><Relationship Id="rId12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61.wmf"/><Relationship Id="rId5" Type="http://schemas.openxmlformats.org/officeDocument/2006/relationships/image" Target="../media/image63.png"/><Relationship Id="rId10" Type="http://schemas.openxmlformats.org/officeDocument/2006/relationships/oleObject" Target="../embeddings/oleObject11.bin"/><Relationship Id="rId4" Type="http://schemas.openxmlformats.org/officeDocument/2006/relationships/image" Target="../media/image1.jpeg"/><Relationship Id="rId9" Type="http://schemas.openxmlformats.org/officeDocument/2006/relationships/image" Target="../media/image60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0.wmf"/><Relationship Id="rId4" Type="http://schemas.openxmlformats.org/officeDocument/2006/relationships/image" Target="../media/image1.jpeg"/><Relationship Id="rId9" Type="http://schemas.openxmlformats.org/officeDocument/2006/relationships/oleObject" Target="../embeddings/oleObject3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openxmlformats.org/officeDocument/2006/relationships/notesSlide" Target="../notesSlides/notesSlide54.xml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3" Type="http://schemas.openxmlformats.org/officeDocument/2006/relationships/notesSlide" Target="../notesSlides/notesSlide55.xml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69.wmf"/><Relationship Id="rId4" Type="http://schemas.openxmlformats.org/officeDocument/2006/relationships/image" Target="../media/image1.jpeg"/><Relationship Id="rId9" Type="http://schemas.openxmlformats.org/officeDocument/2006/relationships/oleObject" Target="../embeddings/oleObject17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1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6" Type="http://schemas.openxmlformats.org/officeDocument/2006/relationships/image" Target="../media/image11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764800" y="3574044"/>
            <a:ext cx="35841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600" dirty="0">
                <a:solidFill>
                  <a:prstClr val="black"/>
                </a:solidFill>
                <a:latin typeface="Lucida Console" pitchFamily="49" charset="0"/>
                <a:ea typeface="宋体"/>
                <a:cs typeface="Shruti" pitchFamily="34" charset="0"/>
              </a:rPr>
              <a:t>E-mail</a:t>
            </a:r>
            <a:r>
              <a:rPr lang="en-US" altLang="zh-CN" sz="1600" dirty="0" smtClean="0">
                <a:solidFill>
                  <a:prstClr val="black"/>
                </a:solidFill>
                <a:latin typeface="Lucida Console" pitchFamily="49" charset="0"/>
                <a:ea typeface="宋体"/>
                <a:cs typeface="Shruti" pitchFamily="34" charset="0"/>
              </a:rPr>
              <a:t>: jaysharp@163.com</a:t>
            </a:r>
            <a:endParaRPr lang="zh-CN" altLang="en-US" sz="1600" dirty="0">
              <a:solidFill>
                <a:prstClr val="black"/>
              </a:solidFill>
              <a:latin typeface="Lucida Console" pitchFamily="49" charset="0"/>
              <a:ea typeface="宋体"/>
              <a:cs typeface="Shruti" pitchFamily="34" charset="0"/>
            </a:endParaRPr>
          </a:p>
        </p:txBody>
      </p:sp>
      <p:pic>
        <p:nvPicPr>
          <p:cNvPr id="7" name="圖片 6" descr="logo0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232" y="1285868"/>
            <a:ext cx="5221224" cy="1536192"/>
          </a:xfrm>
          <a:prstGeom prst="rect">
            <a:avLst/>
          </a:prstGeom>
        </p:spPr>
      </p:pic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5288136" y="3931548"/>
            <a:ext cx="298687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</a:rPr>
              <a:t>这是你的江湖。</a:t>
            </a:r>
            <a:r>
              <a:rPr lang="en-US" altLang="zh-CN" sz="1400" dirty="0">
                <a:solidFill>
                  <a:schemeClr val="tx1"/>
                </a:solidFill>
                <a:latin typeface="+mn-ea"/>
                <a:ea typeface="+mn-ea"/>
              </a:rPr>
              <a:t>—</a:t>
            </a:r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</a:rPr>
              <a:t>某网游广告语</a:t>
            </a:r>
          </a:p>
        </p:txBody>
      </p:sp>
      <p:cxnSp>
        <p:nvCxnSpPr>
          <p:cNvPr id="12" name="直接连接符 11"/>
          <p:cNvCxnSpPr/>
          <p:nvPr/>
        </p:nvCxnSpPr>
        <p:spPr bwMode="auto">
          <a:xfrm>
            <a:off x="5504160" y="3935459"/>
            <a:ext cx="262384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  <a:extLst/>
        </p:spPr>
      </p:cxnSp>
    </p:spTree>
    <p:extLst>
      <p:ext uri="{BB962C8B-B14F-4D97-AF65-F5344CB8AC3E}">
        <p14:creationId xmlns:p14="http://schemas.microsoft.com/office/powerpoint/2010/main" val="111705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377837" y="9525"/>
            <a:ext cx="2163579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统一战线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-3894" y="689137"/>
            <a:ext cx="7315200" cy="301783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常需提供对内对外接口，传递数据</a:t>
            </a:r>
          </a:p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一个例子：企业每个月须核算工资。合作点：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做的是业务相关的事情，随着企业业务的进行。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OA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，管理的是工作流程上或日常行政的东西。</a:t>
            </a:r>
          </a:p>
        </p:txBody>
      </p:sp>
      <p:sp>
        <p:nvSpPr>
          <p:cNvPr id="33" name="圆角矩形 32"/>
          <p:cNvSpPr/>
          <p:nvPr/>
        </p:nvSpPr>
        <p:spPr>
          <a:xfrm rot="3131178">
            <a:off x="2953229" y="2960654"/>
            <a:ext cx="1224136" cy="579755"/>
          </a:xfrm>
          <a:prstGeom prst="round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人力资源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等腰三角形 33"/>
          <p:cNvSpPr/>
          <p:nvPr/>
        </p:nvSpPr>
        <p:spPr>
          <a:xfrm>
            <a:off x="2139677" y="2915098"/>
            <a:ext cx="1508931" cy="919953"/>
          </a:xfrm>
          <a:prstGeom prst="triangle">
            <a:avLst>
              <a:gd name="adj" fmla="val 55050"/>
            </a:avLst>
          </a:prstGeom>
          <a:gradFill rotWithShape="1">
            <a:gsLst>
              <a:gs pos="0">
                <a:srgbClr val="343434">
                  <a:tint val="100000"/>
                  <a:shade val="100000"/>
                  <a:satMod val="130000"/>
                </a:srgbClr>
              </a:gs>
              <a:gs pos="100000">
                <a:srgbClr val="343434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ERP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矩形 11"/>
          <p:cNvSpPr>
            <a:spLocks noChangeArrowheads="1"/>
          </p:cNvSpPr>
          <p:nvPr/>
        </p:nvSpPr>
        <p:spPr bwMode="auto">
          <a:xfrm>
            <a:off x="4077370" y="3496497"/>
            <a:ext cx="176853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考勤，请假数据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6" name="等腰三角形 35"/>
          <p:cNvSpPr/>
          <p:nvPr/>
        </p:nvSpPr>
        <p:spPr>
          <a:xfrm>
            <a:off x="5555714" y="3016521"/>
            <a:ext cx="1388606" cy="919953"/>
          </a:xfrm>
          <a:prstGeom prst="triangle">
            <a:avLst/>
          </a:prstGeom>
          <a:gradFill rotWithShape="1">
            <a:gsLst>
              <a:gs pos="0">
                <a:srgbClr val="343434">
                  <a:tint val="100000"/>
                  <a:shade val="100000"/>
                  <a:satMod val="130000"/>
                </a:srgbClr>
              </a:gs>
              <a:gs pos="100000">
                <a:srgbClr val="343434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OA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左箭头 36"/>
          <p:cNvSpPr/>
          <p:nvPr/>
        </p:nvSpPr>
        <p:spPr>
          <a:xfrm>
            <a:off x="4077370" y="3419808"/>
            <a:ext cx="1620179" cy="142875"/>
          </a:xfrm>
          <a:prstGeom prst="leftArrow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8" name="圆角矩形 37"/>
          <p:cNvSpPr/>
          <p:nvPr/>
        </p:nvSpPr>
        <p:spPr>
          <a:xfrm rot="18540380">
            <a:off x="1738469" y="2915609"/>
            <a:ext cx="1224136" cy="579755"/>
          </a:xfrm>
          <a:prstGeom prst="round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财务管理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左弧形箭头 38"/>
          <p:cNvSpPr/>
          <p:nvPr/>
        </p:nvSpPr>
        <p:spPr>
          <a:xfrm rot="8642663">
            <a:off x="3649116" y="1873073"/>
            <a:ext cx="1040888" cy="1495282"/>
          </a:xfrm>
          <a:prstGeom prst="curvedRightArrow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40" name="左箭头 39"/>
          <p:cNvSpPr/>
          <p:nvPr/>
        </p:nvSpPr>
        <p:spPr>
          <a:xfrm>
            <a:off x="2544205" y="2540220"/>
            <a:ext cx="943732" cy="161303"/>
          </a:xfrm>
          <a:prstGeom prst="leftArrow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41" name="矩形 11"/>
          <p:cNvSpPr>
            <a:spLocks noChangeArrowheads="1"/>
          </p:cNvSpPr>
          <p:nvPr/>
        </p:nvSpPr>
        <p:spPr bwMode="auto">
          <a:xfrm>
            <a:off x="2226479" y="2237086"/>
            <a:ext cx="15208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工资核算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2" name="矩形 11"/>
          <p:cNvSpPr>
            <a:spLocks noChangeArrowheads="1"/>
          </p:cNvSpPr>
          <p:nvPr/>
        </p:nvSpPr>
        <p:spPr bwMode="auto">
          <a:xfrm>
            <a:off x="3261290" y="2620872"/>
            <a:ext cx="176853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业绩，职称</a:t>
            </a: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…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6" name="左弧形箭头 15"/>
          <p:cNvSpPr/>
          <p:nvPr/>
        </p:nvSpPr>
        <p:spPr>
          <a:xfrm rot="2424248">
            <a:off x="1102177" y="2040085"/>
            <a:ext cx="1108119" cy="1438056"/>
          </a:xfrm>
          <a:prstGeom prst="curvedRightArrow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7" name="矩形 11"/>
          <p:cNvSpPr>
            <a:spLocks noChangeArrowheads="1"/>
          </p:cNvSpPr>
          <p:nvPr/>
        </p:nvSpPr>
        <p:spPr bwMode="auto">
          <a:xfrm>
            <a:off x="1019210" y="2562181"/>
            <a:ext cx="176853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noProof="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工资</a:t>
            </a:r>
            <a:r>
              <a:rPr lang="zh-CN" altLang="en-US" sz="1600" kern="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支付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3924519" y="3994447"/>
            <a:ext cx="438795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他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不是一个人在战斗，他不是一个，人！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黄健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翔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9" name="直接连接符 18"/>
          <p:cNvCxnSpPr/>
          <p:nvPr/>
        </p:nvCxnSpPr>
        <p:spPr bwMode="auto">
          <a:xfrm>
            <a:off x="4169560" y="4015780"/>
            <a:ext cx="3958440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3324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544512" y="0"/>
            <a:ext cx="2571768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前世今生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9224" y="768360"/>
            <a:ext cx="7315200" cy="3017838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ERP-II 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 e-ERP 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（当今）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每一步发展，是补充和完善，不是完全否定和推翻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3775968" y="3974702"/>
            <a:ext cx="453976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欲知前世因，今日受者是；欲知后世果，今日行者是。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487" y="1853952"/>
            <a:ext cx="4515675" cy="1964294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 bwMode="auto">
          <a:xfrm>
            <a:off x="3919984" y="4015780"/>
            <a:ext cx="4208016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6819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56480" y="0"/>
            <a:ext cx="356563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前世今生－订货点法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9224" y="768360"/>
            <a:ext cx="7315200" cy="3017838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触发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订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货点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补充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库存量，再通过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提前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期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猜测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需求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日期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5072112" y="3980831"/>
            <a:ext cx="31064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后之视今，亦犹今之视昔。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王羲之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704" y="1268734"/>
            <a:ext cx="5184576" cy="2687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接连接符 6"/>
          <p:cNvCxnSpPr/>
          <p:nvPr/>
        </p:nvCxnSpPr>
        <p:spPr bwMode="auto">
          <a:xfrm>
            <a:off x="5072112" y="4015780"/>
            <a:ext cx="305588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6178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472504" y="0"/>
            <a:ext cx="356563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前世今生－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MRP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9224" y="768360"/>
            <a:ext cx="7315200" cy="3017838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考虑各物料需求的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配比</a:t>
            </a:r>
          </a:p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划分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独立需求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和相关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需求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引入状态数据的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时间分段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                                       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库存量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已订货量－需求量＝可供货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量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仍是现代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生产模块的核心之一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024" y="773832"/>
            <a:ext cx="360045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5072112" y="3980831"/>
            <a:ext cx="31064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后之视今，亦犹今之视昔。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王羲之</a:t>
            </a: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5072112" y="4015780"/>
            <a:ext cx="305588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266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356563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前世今生－闭环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MRP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9224" y="768360"/>
            <a:ext cx="7315200" cy="3017838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考虑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能力的约束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（考虑制造工艺、生产设备、生产产能、运输能力、供货能力，生产计划变更等）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339" y="1464637"/>
            <a:ext cx="1728192" cy="262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5072112" y="3980831"/>
            <a:ext cx="31064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后之视今，亦犹今之视昔。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王羲之</a:t>
            </a: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5072112" y="4015780"/>
            <a:ext cx="305588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7851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93718" y="0"/>
            <a:ext cx="356563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前世今生－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MRPII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9224" y="768360"/>
            <a:ext cx="7315200" cy="301783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诞生的启蒙者</a:t>
            </a:r>
          </a:p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已涉及的物流、小部分信息流基础上，对企业管理认识加深，增加了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资金流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管控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根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据实际情况和需要，现在很多企业的管理系统仍处在这个阶段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4352032" y="3994447"/>
            <a:ext cx="394898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千呼万唤始出来，犹抱琵琶半遮面。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白居易</a:t>
            </a: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4568056" y="4015780"/>
            <a:ext cx="355994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81163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52028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前世今生</a:t>
            </a:r>
            <a:r>
              <a:rPr lang="en-US" altLang="zh-CN" sz="2500" b="1" dirty="0">
                <a:latin typeface="微软雅黑" pitchFamily="34" charset="-122"/>
                <a:ea typeface="微软雅黑" pitchFamily="34" charset="-122"/>
              </a:rPr>
              <a:t>-ERP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9224" y="768360"/>
            <a:ext cx="7315200" cy="3017838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继承了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MRP-II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的基本思想如：制造、进销存和财务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主线仍是物流，但已经将管理的重心转移到财务上来，在整个企业的运作中贯穿了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财务成本控制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的概念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避免浪费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降低成本，提高效率，进而提高客户满意度</a:t>
            </a:r>
          </a:p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扩大管理范围和深度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3199904" y="3975992"/>
            <a:ext cx="50291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妖如要有了仁慈的心，就不再是妖，是人妖。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—《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大话西游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》</a:t>
            </a: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3343920" y="4015780"/>
            <a:ext cx="4784080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1416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52028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前世今生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回顾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5288136" y="4003079"/>
            <a:ext cx="291864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温故而知新，可以为师矣。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孔子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5360144" y="4015780"/>
            <a:ext cx="2767856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8705413"/>
              </p:ext>
            </p:extLst>
          </p:nvPr>
        </p:nvGraphicFramePr>
        <p:xfrm>
          <a:off x="1399704" y="1349896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3" name="包装程序外壳对象" showAsIcon="1" r:id="rId5" imgW="914400" imgH="828720" progId="Package">
                  <p:embed/>
                </p:oleObj>
              </mc:Choice>
              <mc:Fallback>
                <p:oleObj name="包装程序外壳对象" showAsIcon="1" r:id="rId5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99704" y="1349896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3316544"/>
              </p:ext>
            </p:extLst>
          </p:nvPr>
        </p:nvGraphicFramePr>
        <p:xfrm>
          <a:off x="4445744" y="1349896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4" name="包装程序外壳对象" showAsIcon="1" r:id="rId7" imgW="914400" imgH="828720" progId="Package">
                  <p:embed/>
                </p:oleObj>
              </mc:Choice>
              <mc:Fallback>
                <p:oleObj name="包装程序外壳对象" showAsIcon="1" r:id="rId7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45744" y="1349896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90832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52028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前世今生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总结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9224" y="768360"/>
            <a:ext cx="7315200" cy="3017838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是由辅助企业生产活动管理发展而来，现在已扩展到企业方方面面的电子化管理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本章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回顾的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发展史，似乎可二言以蔽之：</a:t>
            </a:r>
          </a:p>
          <a:p>
            <a:pPr marL="317500" indent="0">
              <a:buNone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对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企业现实运作的模型的抽象，越来越细致和贴近现实</a:t>
            </a:r>
          </a:p>
          <a:p>
            <a:pPr marL="317500" indent="0">
              <a:buNone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蕴含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模块越来越多，所掌控的范围越来越广泛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1687736" y="3942184"/>
            <a:ext cx="663939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如果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把订货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点法比作建立新中国，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MRP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比作改革开放，那么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ERP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就好比是土地财政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。</a:t>
            </a:r>
            <a:endParaRPr lang="en-US" altLang="zh-CN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1831752" y="3942184"/>
            <a:ext cx="629624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18504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52028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前世今生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展</a:t>
            </a:r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望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315200" cy="3017838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随着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不断发展和强大，在当下已经出现了基于它的更强大的系统，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像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一样，成为未来系统的基石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我们经此前世今生的了解，可以找到历史发展轨迹：围绕企业信息的电子化，业务和工作的电子流化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生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11"/>
          <p:cNvSpPr>
            <a:spLocks noChangeArrowheads="1"/>
          </p:cNvSpPr>
          <p:nvPr/>
        </p:nvSpPr>
        <p:spPr bwMode="auto">
          <a:xfrm>
            <a:off x="3847976" y="3983062"/>
            <a:ext cx="443453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展望一下美好的明天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来之前的火车票谁给报了？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線接點 14"/>
          <p:cNvCxnSpPr/>
          <p:nvPr/>
        </p:nvCxnSpPr>
        <p:spPr bwMode="auto">
          <a:xfrm>
            <a:off x="4064000" y="4002100"/>
            <a:ext cx="4064000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7398284"/>
              </p:ext>
            </p:extLst>
          </p:nvPr>
        </p:nvGraphicFramePr>
        <p:xfrm>
          <a:off x="1975768" y="2574032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2" name="包装程序外壳对象" showAsIcon="1" r:id="rId5" imgW="914400" imgH="828720" progId="Package">
                  <p:embed/>
                </p:oleObj>
              </mc:Choice>
              <mc:Fallback>
                <p:oleObj name="包装程序外壳对象" showAsIcon="1" r:id="rId5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5768" y="2574032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8230006"/>
              </p:ext>
            </p:extLst>
          </p:nvPr>
        </p:nvGraphicFramePr>
        <p:xfrm>
          <a:off x="4208016" y="2574032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3" name="包装程序外壳对象" showAsIcon="1" r:id="rId7" imgW="914400" imgH="828720" progId="Package">
                  <p:embed/>
                </p:oleObj>
              </mc:Choice>
              <mc:Fallback>
                <p:oleObj name="包装程序外壳对象" showAsIcon="1" r:id="rId7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08016" y="2574032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759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/>
          </p:cNvSpPr>
          <p:nvPr/>
        </p:nvSpPr>
        <p:spPr bwMode="auto">
          <a:xfrm>
            <a:off x="512763" y="2590800"/>
            <a:ext cx="842962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 altLang="zh-CN" sz="3600" b="1" dirty="0">
              <a:solidFill>
                <a:srgbClr val="FF0000"/>
              </a:solidFill>
              <a:latin typeface="隶书" pitchFamily="49" charset="-122"/>
              <a:ea typeface="隶书" pitchFamily="49" charset="-122"/>
              <a:sym typeface="Myriad Pro" charset="0"/>
            </a:endParaRPr>
          </a:p>
        </p:txBody>
      </p:sp>
      <p:pic>
        <p:nvPicPr>
          <p:cNvPr id="4" name="圖片 3" descr="cover02_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6604"/>
            <a:ext cx="8128000" cy="235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214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/>
          </p:cNvSpPr>
          <p:nvPr/>
        </p:nvSpPr>
        <p:spPr bwMode="auto">
          <a:xfrm>
            <a:off x="512763" y="2590800"/>
            <a:ext cx="842962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 altLang="zh-CN" sz="3600" b="1" dirty="0">
              <a:solidFill>
                <a:srgbClr val="FF0000"/>
              </a:solidFill>
              <a:latin typeface="隶书" pitchFamily="49" charset="-122"/>
              <a:ea typeface="隶书" pitchFamily="49" charset="-122"/>
              <a:sym typeface="Myriad Pro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3" y="1147763"/>
            <a:ext cx="7877175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50930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232248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工作境况对比</a:t>
            </a:r>
          </a:p>
        </p:txBody>
      </p:sp>
      <p:sp>
        <p:nvSpPr>
          <p:cNvPr id="6" name="矩形 11"/>
          <p:cNvSpPr>
            <a:spLocks noChangeArrowheads="1"/>
          </p:cNvSpPr>
          <p:nvPr/>
        </p:nvSpPr>
        <p:spPr bwMode="auto">
          <a:xfrm>
            <a:off x="3019884" y="3993009"/>
            <a:ext cx="51441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操碎了心，磨破了嘴，身板儿差点儿没累毁。还给寡妇挑过水。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線接點 14"/>
          <p:cNvCxnSpPr/>
          <p:nvPr/>
        </p:nvCxnSpPr>
        <p:spPr bwMode="auto">
          <a:xfrm>
            <a:off x="3055888" y="4002100"/>
            <a:ext cx="5072112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247576" y="613000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跑断腿儿，磨破嘴儿，多费钢笔水儿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人累毁，工作还烂尾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敲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键盘，点鼠标，少加班，多绩效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——enjoy your life</a:t>
            </a:r>
          </a:p>
          <a:p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Picture 2" descr="http://www.sosorank.com/uploads/allimg/120406/1I23WH3-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688" y="1671070"/>
            <a:ext cx="2130994" cy="1964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picuser.city8.com/news/image/20130401/00137231772712c318cb1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615" y="1609794"/>
            <a:ext cx="2682477" cy="202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3199904" y="1997968"/>
            <a:ext cx="11464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PK</a:t>
            </a:r>
            <a:endParaRPr lang="zh-CN" alt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5983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16024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来访电子流</a:t>
            </a:r>
          </a:p>
        </p:txBody>
      </p:sp>
      <p:sp>
        <p:nvSpPr>
          <p:cNvPr id="6" name="矩形 11"/>
          <p:cNvSpPr>
            <a:spLocks noChangeArrowheads="1"/>
          </p:cNvSpPr>
          <p:nvPr/>
        </p:nvSpPr>
        <p:spPr bwMode="auto">
          <a:xfrm>
            <a:off x="5827613" y="3965600"/>
            <a:ext cx="22415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既来之，则安之。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孔子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線接點 14"/>
          <p:cNvCxnSpPr/>
          <p:nvPr/>
        </p:nvCxnSpPr>
        <p:spPr bwMode="auto">
          <a:xfrm>
            <a:off x="5936208" y="3965600"/>
            <a:ext cx="2191792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391592" y="629816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数据电子化和电子流是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提供我们帮助的具体手段，先分享个在下到曾经就职的单位办理某证明文件的例子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从发起来访人员电子流，到领到临时出入证，到办理完毕离厂，一切皆在电子流掌控当中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高端大气上档次。环节顺利、节省时间、心情愉悦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97854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172819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故事开始</a:t>
            </a:r>
          </a:p>
        </p:txBody>
      </p:sp>
      <p:sp>
        <p:nvSpPr>
          <p:cNvPr id="6" name="矩形 11"/>
          <p:cNvSpPr>
            <a:spLocks noChangeArrowheads="1"/>
          </p:cNvSpPr>
          <p:nvPr/>
        </p:nvSpPr>
        <p:spPr bwMode="auto">
          <a:xfrm>
            <a:off x="3803068" y="3970400"/>
            <a:ext cx="432493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神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说，要有光，就有了光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。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—《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圣经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.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旧约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.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创世记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》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線接點 14"/>
          <p:cNvCxnSpPr/>
          <p:nvPr/>
        </p:nvCxnSpPr>
        <p:spPr bwMode="auto">
          <a:xfrm>
            <a:off x="3919984" y="3970400"/>
            <a:ext cx="4208016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247576" y="613000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小杨是个材料员，现需要领物料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17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跑啊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跑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啊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)=&gt;</a:t>
            </a:r>
          </a:p>
          <a:p>
            <a:pPr marL="317500" indent="0">
              <a:lnSpc>
                <a:spcPts val="1700"/>
              </a:lnSpc>
              <a:buNone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供应科填写领料单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</a:p>
          <a:p>
            <a:pPr marL="317500" indent="0">
              <a:lnSpc>
                <a:spcPts val="1700"/>
              </a:lnSpc>
              <a:buNone/>
            </a:pP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(run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啊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run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啊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科长办公室请科长审批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</a:p>
          <a:p>
            <a:pPr marL="317500" indent="0">
              <a:lnSpc>
                <a:spcPts val="1700"/>
              </a:lnSpc>
              <a:buNone/>
            </a:pP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走过了许多年华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库房领料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</a:p>
          <a:p>
            <a:pPr marL="317500" indent="0">
              <a:lnSpc>
                <a:spcPts val="1700"/>
              </a:lnSpc>
              <a:buNone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领料单第一联返回计划科，第二联返回财务科（冬天的小草正在发芽，又是一个春夏）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3841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108585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跳槽</a:t>
            </a:r>
          </a:p>
        </p:txBody>
      </p:sp>
      <p:sp>
        <p:nvSpPr>
          <p:cNvPr id="6" name="矩形 11"/>
          <p:cNvSpPr>
            <a:spLocks noChangeArrowheads="1"/>
          </p:cNvSpPr>
          <p:nvPr/>
        </p:nvSpPr>
        <p:spPr bwMode="auto">
          <a:xfrm>
            <a:off x="3879528" y="3942184"/>
            <a:ext cx="424847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 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呦呦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鹿鸣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食野之苹。我有嘉宾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鼓瑟吹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笙。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曹操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線接點 14"/>
          <p:cNvCxnSpPr/>
          <p:nvPr/>
        </p:nvCxnSpPr>
        <p:spPr bwMode="auto">
          <a:xfrm>
            <a:off x="4064000" y="3950109"/>
            <a:ext cx="4064000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247576" y="613000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小杨想到一家拥有现代化管理系统的单位，于是选择了跳槽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在新的工作单位，小杨有幸以纯正“现代人”的方式进行工作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08565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84472" y="0"/>
            <a:ext cx="180020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HR-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入职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73832"/>
            <a:ext cx="7488832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新人小杨入职了，人力资源助理可以录入员工初始资料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11"/>
          <p:cNvSpPr>
            <a:spLocks noChangeArrowheads="1"/>
          </p:cNvSpPr>
          <p:nvPr/>
        </p:nvSpPr>
        <p:spPr bwMode="auto">
          <a:xfrm>
            <a:off x="2583384" y="3942184"/>
            <a:ext cx="565708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就象我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的驴子一样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，给你盖个章！你现在是我的人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了。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—《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大话西游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》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144" y="1133872"/>
            <a:ext cx="1666875" cy="28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右箭头 1"/>
          <p:cNvSpPr/>
          <p:nvPr/>
        </p:nvSpPr>
        <p:spPr bwMode="auto">
          <a:xfrm>
            <a:off x="4494870" y="1744589"/>
            <a:ext cx="792088" cy="432048"/>
          </a:xfrm>
          <a:prstGeom prst="rightArrow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88" y="1744588"/>
            <a:ext cx="384810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椭圆 7"/>
          <p:cNvSpPr/>
          <p:nvPr/>
        </p:nvSpPr>
        <p:spPr bwMode="auto">
          <a:xfrm>
            <a:off x="1111672" y="1744588"/>
            <a:ext cx="1800200" cy="432049"/>
          </a:xfrm>
          <a:prstGeom prst="ellipse">
            <a:avLst/>
          </a:prstGeom>
          <a:noFill/>
          <a:ln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cxnSp>
        <p:nvCxnSpPr>
          <p:cNvPr id="9" name="直線接點 14"/>
          <p:cNvCxnSpPr/>
          <p:nvPr/>
        </p:nvCxnSpPr>
        <p:spPr bwMode="auto">
          <a:xfrm>
            <a:off x="2695848" y="4002100"/>
            <a:ext cx="5432152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83268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40456" y="0"/>
            <a:ext cx="1872208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500" b="1" dirty="0">
                <a:latin typeface="微软雅黑" pitchFamily="34" charset="-122"/>
                <a:ea typeface="微软雅黑" pitchFamily="34" charset="-122"/>
              </a:rPr>
              <a:t>HR-</a:t>
            </a:r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入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职 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II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入职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680" y="1048053"/>
            <a:ext cx="3312368" cy="2865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32" y="565153"/>
            <a:ext cx="5886450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11"/>
          <p:cNvSpPr>
            <a:spLocks noChangeArrowheads="1"/>
          </p:cNvSpPr>
          <p:nvPr/>
        </p:nvSpPr>
        <p:spPr bwMode="auto">
          <a:xfrm>
            <a:off x="2583384" y="3942184"/>
            <a:ext cx="565708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就象我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的驴子一样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，给你盖个章！你现在是我的人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了。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—《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大话西游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》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線接點 14"/>
          <p:cNvCxnSpPr/>
          <p:nvPr/>
        </p:nvCxnSpPr>
        <p:spPr bwMode="auto">
          <a:xfrm>
            <a:off x="2695848" y="4002100"/>
            <a:ext cx="5432152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645629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1872208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HR-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考勤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629816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日常考勤数据随着打卡机进入系统；出差的日期填写出差单，由上级审批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请假填写：病假，年假，事假等原由，由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上级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审批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11"/>
          <p:cNvSpPr>
            <a:spLocks noChangeArrowheads="1"/>
          </p:cNvSpPr>
          <p:nvPr/>
        </p:nvSpPr>
        <p:spPr bwMode="auto">
          <a:xfrm>
            <a:off x="3271912" y="4002100"/>
            <a:ext cx="48560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如果你平时想找我，我不是在上班中，就是在上班的路上。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259" y="2286000"/>
            <a:ext cx="5534025" cy="1510285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260" y="1565920"/>
            <a:ext cx="5534025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直線接點 14"/>
          <p:cNvCxnSpPr/>
          <p:nvPr/>
        </p:nvCxnSpPr>
        <p:spPr bwMode="auto">
          <a:xfrm>
            <a:off x="3343920" y="4002100"/>
            <a:ext cx="4784080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630162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88032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HR-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工资计算方式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08322"/>
            <a:ext cx="7702326" cy="3017838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HR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高级管理人员，事先输入企业工资计算方式（若不改变可以一直使用）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11"/>
          <p:cNvSpPr>
            <a:spLocks noChangeArrowheads="1"/>
          </p:cNvSpPr>
          <p:nvPr/>
        </p:nvSpPr>
        <p:spPr bwMode="auto">
          <a:xfrm>
            <a:off x="2551832" y="4002100"/>
            <a:ext cx="565708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社会主义初级阶段的分配方式：按劳分配为主体，多种分配方式并存。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963" y="1349896"/>
            <a:ext cx="3620628" cy="2451043"/>
          </a:xfrm>
          <a:prstGeom prst="rect">
            <a:avLst/>
          </a:prstGeom>
        </p:spPr>
      </p:pic>
      <p:cxnSp>
        <p:nvCxnSpPr>
          <p:cNvPr id="8" name="直線接點 14"/>
          <p:cNvCxnSpPr/>
          <p:nvPr/>
        </p:nvCxnSpPr>
        <p:spPr bwMode="auto">
          <a:xfrm>
            <a:off x="2623840" y="4002100"/>
            <a:ext cx="5504160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2280071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44827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HR-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工资核算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73683" y="800770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系统依据考勤，工资计算方式，绩效情况，所得税规定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11"/>
          <p:cNvSpPr>
            <a:spLocks noChangeArrowheads="1"/>
          </p:cNvSpPr>
          <p:nvPr/>
        </p:nvSpPr>
        <p:spPr bwMode="auto">
          <a:xfrm>
            <a:off x="4611244" y="3994447"/>
            <a:ext cx="379774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妈妈再也不用担心我的工资（发错）了！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74" y="1210912"/>
            <a:ext cx="6991350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944" y="1829097"/>
            <a:ext cx="4667250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68" y="1840904"/>
            <a:ext cx="3233297" cy="1951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直接连接符 7"/>
          <p:cNvCxnSpPr/>
          <p:nvPr/>
        </p:nvCxnSpPr>
        <p:spPr bwMode="auto">
          <a:xfrm>
            <a:off x="4856088" y="4047682"/>
            <a:ext cx="3221682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8675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93718" y="0"/>
            <a:ext cx="248551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以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之名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9224" y="768360"/>
            <a:ext cx="7315200" cy="3017838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企业资源管理系统（企业的专业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管家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让你成为工作的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上帝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而不是奴仆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企业目标：“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解放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生产力，发展生产力。”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手段：规范化、电子化、自动化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17500" indent="0">
              <a:buFont typeface="Gill Sans" charset="0"/>
              <a:buNone/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 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 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以人为本： 降低工作强度，提高工作效率，</a:t>
            </a:r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享受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生活</a:t>
            </a: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4635504" y="3929074"/>
            <a:ext cx="38877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仁慈的父，我已坠入，看不见累的国度。</a:t>
            </a: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4992694" y="3929074"/>
            <a:ext cx="3135306" cy="1588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6839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" y="0"/>
            <a:ext cx="3703961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财务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反应工资发放情况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60" y="870664"/>
            <a:ext cx="1638300" cy="293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363" y="1853950"/>
            <a:ext cx="5722682" cy="576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右箭头 9"/>
          <p:cNvSpPr/>
          <p:nvPr/>
        </p:nvSpPr>
        <p:spPr bwMode="auto">
          <a:xfrm>
            <a:off x="1766144" y="1925959"/>
            <a:ext cx="569664" cy="432048"/>
          </a:xfrm>
          <a:prstGeom prst="rightArrow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715" y="2463155"/>
            <a:ext cx="7810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11"/>
          <p:cNvSpPr>
            <a:spLocks noChangeArrowheads="1"/>
          </p:cNvSpPr>
          <p:nvPr/>
        </p:nvSpPr>
        <p:spPr bwMode="auto">
          <a:xfrm>
            <a:off x="2983880" y="3967864"/>
            <a:ext cx="528109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我不想知道我的钱是怎么来滴，我就想知道我的钱是怎么没滴。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 bwMode="auto">
          <a:xfrm>
            <a:off x="3127896" y="3943772"/>
            <a:ext cx="500010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9639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1944216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销售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订单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销售部小杨与客户处谈判成功，在系统中下达订单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458" y="1277888"/>
            <a:ext cx="1409700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158" y="2141984"/>
            <a:ext cx="71437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5332500"/>
              </p:ext>
            </p:extLst>
          </p:nvPr>
        </p:nvGraphicFramePr>
        <p:xfrm>
          <a:off x="4374493" y="1755477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9" name="包装程序外壳对象" showAsIcon="1" r:id="rId7" imgW="914400" imgH="828720" progId="Package">
                  <p:embed/>
                </p:oleObj>
              </mc:Choice>
              <mc:Fallback>
                <p:oleObj name="包装程序外壳对象" showAsIcon="1" r:id="rId7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74493" y="1755477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右箭头 8"/>
          <p:cNvSpPr/>
          <p:nvPr/>
        </p:nvSpPr>
        <p:spPr bwMode="auto">
          <a:xfrm>
            <a:off x="3440447" y="1565920"/>
            <a:ext cx="859086" cy="432048"/>
          </a:xfrm>
          <a:prstGeom prst="rightArrow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0" name="矩形 11"/>
          <p:cNvSpPr>
            <a:spLocks noChangeArrowheads="1"/>
          </p:cNvSpPr>
          <p:nvPr/>
        </p:nvSpPr>
        <p:spPr bwMode="auto">
          <a:xfrm>
            <a:off x="3565215" y="3942184"/>
            <a:ext cx="475252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客户虐我千百遍，我待客户如初恋。这样才能拿到单子。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 bwMode="auto">
          <a:xfrm>
            <a:off x="3703960" y="3943772"/>
            <a:ext cx="4424040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1767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56480" y="8409"/>
            <a:ext cx="2592288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权限检查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销售部小杨下达定单后，想在系统中查看具体生产情况如何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右箭头 8"/>
          <p:cNvSpPr/>
          <p:nvPr/>
        </p:nvSpPr>
        <p:spPr bwMode="auto">
          <a:xfrm>
            <a:off x="2785989" y="1260869"/>
            <a:ext cx="859086" cy="432048"/>
          </a:xfrm>
          <a:prstGeom prst="rightArrow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696" y="1260869"/>
            <a:ext cx="1438275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853" y="1455309"/>
            <a:ext cx="30670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3919984" y="3962418"/>
            <a:ext cx="437647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非礼勿视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非礼勿听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非礼勿言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非礼勿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动。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孔子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3" name="直接连接符 12"/>
          <p:cNvCxnSpPr/>
          <p:nvPr/>
        </p:nvCxnSpPr>
        <p:spPr bwMode="auto">
          <a:xfrm>
            <a:off x="4208016" y="3943772"/>
            <a:ext cx="391998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7603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3165723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协同办公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自动提醒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小杨收到系统中弹出提醒和通知邮件，是来自协同办公模块的，通知他下达的销售订单已经生产和审核完毕。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6111776" y="3943772"/>
            <a:ext cx="201622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It’s your turn now.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6111776" y="3943772"/>
            <a:ext cx="201622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6504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56480" y="0"/>
            <a:ext cx="2304256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销售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出库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订单已经生产和审核完毕，可以出库了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99" y="1349896"/>
            <a:ext cx="7913687" cy="272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4825406" y="3943772"/>
            <a:ext cx="330259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快点出库吧，村口儿的厕所快没纸了。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4992694" y="3942184"/>
            <a:ext cx="3135306" cy="1588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0661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44827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HR-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人员调动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692020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小杨是管理培训生，现轮岗到生产部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765" y="2200939"/>
            <a:ext cx="561975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0" y="1133872"/>
            <a:ext cx="1666875" cy="28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右箭头 8"/>
          <p:cNvSpPr/>
          <p:nvPr/>
        </p:nvSpPr>
        <p:spPr bwMode="auto">
          <a:xfrm>
            <a:off x="1863627" y="1853952"/>
            <a:ext cx="569664" cy="432048"/>
          </a:xfrm>
          <a:prstGeom prst="rightArrow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5070367" y="3942184"/>
            <a:ext cx="297996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唉呀！我一定会回来的！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灰太狼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 bwMode="auto">
          <a:xfrm>
            <a:off x="5144120" y="3943772"/>
            <a:ext cx="2983880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742" y="1146820"/>
            <a:ext cx="4876800" cy="269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椭圆 11"/>
          <p:cNvSpPr/>
          <p:nvPr/>
        </p:nvSpPr>
        <p:spPr bwMode="auto">
          <a:xfrm>
            <a:off x="3127896" y="2480858"/>
            <a:ext cx="1512168" cy="288826"/>
          </a:xfrm>
          <a:prstGeom prst="ellipse">
            <a:avLst/>
          </a:prstGeom>
          <a:noFill/>
          <a:ln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5946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84472" y="19050"/>
            <a:ext cx="201622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概览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小杨拥有了生产模块的权限，学习生产模块的以下内容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物料基本资料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产品结构清单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(BOM)</a:t>
            </a: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工序设置与跟踪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4280024" y="3962418"/>
            <a:ext cx="401277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哪里不会点哪里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你真要点啊？！别当真啊！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4424040" y="3943772"/>
            <a:ext cx="3703960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211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316835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物料基本资料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19584" y="626013"/>
            <a:ext cx="7632848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物料基本资料：即是各物料本身数据和信息（也可以是成品）。可以在软件需求中说明哪些信息会如何影响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运算，如来源这一项：反应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运算所需的是否独立需求的信息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847" y="1681701"/>
            <a:ext cx="1600200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53" y="1709936"/>
            <a:ext cx="4315965" cy="2573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5152132" y="3932677"/>
            <a:ext cx="29758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问渠哪得清如许，为有源头活水来。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 bwMode="auto">
          <a:xfrm>
            <a:off x="5152132" y="3943772"/>
            <a:ext cx="297586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 bwMode="auto">
          <a:xfrm>
            <a:off x="1752760" y="3582143"/>
            <a:ext cx="1368152" cy="701085"/>
          </a:xfrm>
          <a:prstGeom prst="ellipse">
            <a:avLst/>
          </a:prstGeom>
          <a:noFill/>
          <a:ln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9782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400496" y="0"/>
            <a:ext cx="273630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-BOM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产品结构清单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(BOM)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描述成品或半成品由哪些物料组成：即是反应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运算的物料匹配信息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物料基本信息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=&gt;BOM=&gt;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单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=&gt;MRP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运算＝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&gt;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可以自动生成采购订单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采购订单预算报批、审批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与协同办公模块合作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152132" y="3932677"/>
            <a:ext cx="29758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问渠哪得清如许，为有源头活水来。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 bwMode="auto">
          <a:xfrm>
            <a:off x="5152132" y="3943772"/>
            <a:ext cx="297586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517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328488" y="0"/>
            <a:ext cx="273630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-BOM II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16" y="1349896"/>
            <a:ext cx="7296150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定义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电脑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主机由何种物料构成</a:t>
            </a: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152132" y="3932677"/>
            <a:ext cx="29758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问渠哪得清如许，为有源头活水来。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5152132" y="3943772"/>
            <a:ext cx="297586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920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400496" y="-19050"/>
            <a:ext cx="324036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规范化与电子化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535608" y="629816"/>
            <a:ext cx="7315200" cy="2659062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规范化：构建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的过程，可以反思工作的规范化程度，并借助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进一步提高和强化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电子化：将资源和业务经抽象后，融入软硬件系统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17500" indent="0">
              <a:buFont typeface="Gill Sans" charset="0"/>
              <a:buNone/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   －在规范化的基础上进行总结和抽象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9" name="矩形 3"/>
          <p:cNvSpPr>
            <a:spLocks noChangeArrowheads="1"/>
          </p:cNvSpPr>
          <p:nvPr/>
        </p:nvSpPr>
        <p:spPr bwMode="auto">
          <a:xfrm>
            <a:off x="1289035" y="4052902"/>
            <a:ext cx="100806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95000"/>
                    <a:lumOff val="5000"/>
                  </a:schemeClr>
                </a:solidFill>
                <a:latin typeface="Microsoft YaHei UI" pitchFamily="34" charset="-122"/>
                <a:ea typeface="Microsoft YaHei UI" pitchFamily="34" charset="-122"/>
              </a:rPr>
              <a:t>现实工作</a:t>
            </a:r>
          </a:p>
        </p:txBody>
      </p:sp>
      <p:sp>
        <p:nvSpPr>
          <p:cNvPr id="10" name="矩形 4"/>
          <p:cNvSpPr>
            <a:spLocks noChangeArrowheads="1"/>
          </p:cNvSpPr>
          <p:nvPr/>
        </p:nvSpPr>
        <p:spPr bwMode="auto">
          <a:xfrm>
            <a:off x="3797296" y="4052902"/>
            <a:ext cx="12668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95000"/>
                    <a:lumOff val="5000"/>
                  </a:schemeClr>
                </a:solidFill>
                <a:latin typeface="宋体" pitchFamily="2" charset="-122"/>
                <a:ea typeface="宋体" pitchFamily="2" charset="-122"/>
              </a:rPr>
              <a:t>1001001…</a:t>
            </a:r>
            <a:endParaRPr lang="zh-CN" altLang="en-US" sz="1400" dirty="0">
              <a:solidFill>
                <a:schemeClr val="bg1">
                  <a:lumMod val="95000"/>
                  <a:lumOff val="5000"/>
                </a:schemeClr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6" name="右箭头 15"/>
          <p:cNvSpPr/>
          <p:nvPr/>
        </p:nvSpPr>
        <p:spPr bwMode="auto">
          <a:xfrm>
            <a:off x="2233591" y="3687777"/>
            <a:ext cx="1512887" cy="169862"/>
          </a:xfrm>
          <a:prstGeom prst="rightArrow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右箭头 17"/>
          <p:cNvSpPr/>
          <p:nvPr/>
        </p:nvSpPr>
        <p:spPr bwMode="auto">
          <a:xfrm>
            <a:off x="5062516" y="3708414"/>
            <a:ext cx="1395412" cy="168275"/>
          </a:xfrm>
          <a:prstGeom prst="rightArrow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9" name="圖片 9" descr="Edi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842" y="3409960"/>
            <a:ext cx="609600" cy="609600"/>
          </a:xfrm>
          <a:prstGeom prst="rect">
            <a:avLst/>
          </a:prstGeom>
        </p:spPr>
      </p:pic>
      <p:pic>
        <p:nvPicPr>
          <p:cNvPr id="20" name="圖片 10" descr="Refresh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048" y="3409960"/>
            <a:ext cx="609600" cy="609600"/>
          </a:xfrm>
          <a:prstGeom prst="rect">
            <a:avLst/>
          </a:prstGeom>
        </p:spPr>
      </p:pic>
      <p:pic>
        <p:nvPicPr>
          <p:cNvPr id="21" name="圖片 11" descr="Computer (1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3378" y="348139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656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56480" y="0"/>
            <a:ext cx="273630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-BOM III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60" y="1313302"/>
            <a:ext cx="7381875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定义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电脑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主机由何种物料构成</a:t>
            </a: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5152132" y="3932677"/>
            <a:ext cx="29758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问渠哪得清如许，为有源头活水来。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5152132" y="3943772"/>
            <a:ext cx="297586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508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56480" y="0"/>
            <a:ext cx="273630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-BOM IV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64" y="1205880"/>
            <a:ext cx="4338645" cy="2593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391592" y="781534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定义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电脑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主机由何种物料构成</a:t>
            </a: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152132" y="3932677"/>
            <a:ext cx="29758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问渠哪得清如许，为有源头活水来。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5152132" y="3943772"/>
            <a:ext cx="297586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3394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328488" y="0"/>
            <a:ext cx="273630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-BOM V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391592" y="781534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以主机为基础，继续定义电脑的物料构成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696" y="1205880"/>
            <a:ext cx="4520356" cy="2545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152132" y="3932677"/>
            <a:ext cx="29758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问渠哪得清如许，为有源头活水来。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5152132" y="3943772"/>
            <a:ext cx="297586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2291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56480" y="28575"/>
            <a:ext cx="273630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-BOM VI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391592" y="781534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查看商品“电脑”的物料构成体系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70" y="1133872"/>
            <a:ext cx="6129982" cy="2704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152132" y="3932677"/>
            <a:ext cx="29758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问渠哪得清如许，为有源头活水来。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5152132" y="3943772"/>
            <a:ext cx="297586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2913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84472" y="9525"/>
            <a:ext cx="281126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生产计划单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73832"/>
            <a:ext cx="7488832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小杨又学了一手：他原来在销售部时下了订单，生产部会生成生产单，订单编号即可指定为销售模块定义的单号，形成关联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系统可以依据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BOM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表自动构成子级别生产计划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4857997" y="3921551"/>
            <a:ext cx="3283050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59" y="2006168"/>
            <a:ext cx="4466381" cy="202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190" y="2080072"/>
            <a:ext cx="3002098" cy="1472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右箭头 7"/>
          <p:cNvSpPr/>
          <p:nvPr/>
        </p:nvSpPr>
        <p:spPr bwMode="auto">
          <a:xfrm>
            <a:off x="4489524" y="2035512"/>
            <a:ext cx="569664" cy="432048"/>
          </a:xfrm>
          <a:prstGeom prst="rightArrow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591" y="2080072"/>
            <a:ext cx="10287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椭圆 10"/>
          <p:cNvSpPr/>
          <p:nvPr/>
        </p:nvSpPr>
        <p:spPr bwMode="auto">
          <a:xfrm>
            <a:off x="2554782" y="1997968"/>
            <a:ext cx="1915196" cy="288032"/>
          </a:xfrm>
          <a:prstGeom prst="ellipse">
            <a:avLst/>
          </a:prstGeom>
          <a:noFill/>
          <a:ln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9" name="矩形 11"/>
          <p:cNvSpPr>
            <a:spLocks noChangeArrowheads="1"/>
          </p:cNvSpPr>
          <p:nvPr/>
        </p:nvSpPr>
        <p:spPr bwMode="auto">
          <a:xfrm>
            <a:off x="4857997" y="3921551"/>
            <a:ext cx="33104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业精于勤，荒于嬉；行成于思，毁于随。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08197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84472" y="-28575"/>
            <a:ext cx="273630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-MRP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运算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315200" cy="3017838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运算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8" y="1277888"/>
            <a:ext cx="785812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700" y="1772072"/>
            <a:ext cx="3190875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直接连接符 10"/>
          <p:cNvCxnSpPr/>
          <p:nvPr/>
        </p:nvCxnSpPr>
        <p:spPr bwMode="auto">
          <a:xfrm>
            <a:off x="3631952" y="3921551"/>
            <a:ext cx="4509095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3528988" y="3919962"/>
            <a:ext cx="46085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自古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不谋万世者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不足谋一时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; 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不谋全局者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不足谋一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域。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20163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40456" y="0"/>
            <a:ext cx="273630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-MRP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运算 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II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01824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经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运算后可以直接下达采购订单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小杨看出来了，预计生产部熟悉之后，该轮岗去采购部了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088" y="1638505"/>
            <a:ext cx="5322325" cy="2231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椭圆 9"/>
          <p:cNvSpPr/>
          <p:nvPr/>
        </p:nvSpPr>
        <p:spPr bwMode="auto">
          <a:xfrm>
            <a:off x="5005741" y="3099792"/>
            <a:ext cx="1567653" cy="360040"/>
          </a:xfrm>
          <a:prstGeom prst="ellipse">
            <a:avLst/>
          </a:prstGeom>
          <a:noFill/>
          <a:ln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cxnSp>
        <p:nvCxnSpPr>
          <p:cNvPr id="11" name="直接连接符 10"/>
          <p:cNvCxnSpPr/>
          <p:nvPr/>
        </p:nvCxnSpPr>
        <p:spPr bwMode="auto">
          <a:xfrm>
            <a:off x="3631952" y="3996036"/>
            <a:ext cx="4509095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3528988" y="3994447"/>
            <a:ext cx="46085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自古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不谋万世者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不足谋一时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; 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不谋全局者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不足谋一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域。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61746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400496" y="9525"/>
            <a:ext cx="3966939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协同办公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报批与审批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79128" y="845840"/>
            <a:ext cx="7848872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采购订单预算报批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协同办公模块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=&gt;1.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审核通过＝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&gt;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采购模块中继续采购入库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=&gt;2.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审核未通过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在采购模块中修改预算和采购项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采购订单预算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报批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协同办公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模块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所有相关纸质单据可以扫描成电子档，与相关电子审批单据关联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在这一闭环过程中，协同办公模块会对当前责任人发出提醒，也可由系统相关用户主动发出催办提醒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3919984" y="3962418"/>
            <a:ext cx="437647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虎兕出于柙，龟玉毁于椟中，是谁之过欤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？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孔子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4143375" y="3943772"/>
            <a:ext cx="3984625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7979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1439" y="0"/>
            <a:ext cx="3744416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生产与财务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工序与跟踪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69218" y="686271"/>
            <a:ext cx="7315200" cy="3017838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工序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设置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依据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相关报表进行跟踪（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闭环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重要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手段）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可根据企业需求，在所关心的步骤之间加入验收和审核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再次与协同办公模块合作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744" y="1853952"/>
            <a:ext cx="2562225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11"/>
          <p:cNvSpPr>
            <a:spLocks noChangeArrowheads="1"/>
          </p:cNvSpPr>
          <p:nvPr/>
        </p:nvSpPr>
        <p:spPr bwMode="auto">
          <a:xfrm>
            <a:off x="3515941" y="3942183"/>
            <a:ext cx="46085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自古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不谋万世者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不足谋一时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; 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不谋全局者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不足谋一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域。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3631952" y="3943772"/>
            <a:ext cx="449604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5908975"/>
              </p:ext>
            </p:extLst>
          </p:nvPr>
        </p:nvGraphicFramePr>
        <p:xfrm>
          <a:off x="6584280" y="2772916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6" name="包装程序外壳对象" showAsIcon="1" r:id="rId6" imgW="914400" imgH="828720" progId="Package">
                  <p:embed/>
                </p:oleObj>
              </mc:Choice>
              <mc:Fallback>
                <p:oleObj name="包装程序外壳对象" showAsIcon="1" r:id="rId6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84280" y="2772916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1908298"/>
              </p:ext>
            </p:extLst>
          </p:nvPr>
        </p:nvGraphicFramePr>
        <p:xfrm>
          <a:off x="4640064" y="1942157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7" name="包装程序外壳对象" showAsIcon="1" r:id="rId8" imgW="914400" imgH="828720" progId="Package">
                  <p:embed/>
                </p:oleObj>
              </mc:Choice>
              <mc:Fallback>
                <p:oleObj name="包装程序外壳对象" showAsIcon="1" r:id="rId8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40064" y="1942157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813451"/>
              </p:ext>
            </p:extLst>
          </p:nvPr>
        </p:nvGraphicFramePr>
        <p:xfrm>
          <a:off x="6440264" y="1915864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8" name="包装程序外壳对象" showAsIcon="1" r:id="rId10" imgW="914400" imgH="828720" progId="Package">
                  <p:embed/>
                </p:oleObj>
              </mc:Choice>
              <mc:Fallback>
                <p:oleObj name="包装程序外壳对象" showAsIcon="1" r:id="rId10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440264" y="1915864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5489775"/>
              </p:ext>
            </p:extLst>
          </p:nvPr>
        </p:nvGraphicFramePr>
        <p:xfrm>
          <a:off x="4712072" y="2806452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9" name="包装程序外壳对象" showAsIcon="1" r:id="rId12" imgW="914400" imgH="828720" progId="Package">
                  <p:embed/>
                </p:oleObj>
              </mc:Choice>
              <mc:Fallback>
                <p:oleObj name="包装程序外壳对象" showAsIcon="1" r:id="rId12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712072" y="2806452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61222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84472" y="0"/>
            <a:ext cx="2664296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生产完毕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生产完毕且审核通过，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回到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了“销售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出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库”的那一情景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3703960" y="3962418"/>
            <a:ext cx="44960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我们的目标是：不求最好，但求最贵。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电影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大腕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》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3847976" y="3943772"/>
            <a:ext cx="428002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767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144013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自动化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420688" y="701824"/>
            <a:ext cx="7315200" cy="2659062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我们人类发明电脑就为了它，让工作更轻松的必杀技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zh-CN" altLang="en-US" dirty="0"/>
          </a:p>
        </p:txBody>
      </p:sp>
      <p:sp>
        <p:nvSpPr>
          <p:cNvPr id="7" name="矩形 11"/>
          <p:cNvSpPr>
            <a:spLocks noChangeArrowheads="1"/>
          </p:cNvSpPr>
          <p:nvPr/>
        </p:nvSpPr>
        <p:spPr bwMode="auto">
          <a:xfrm>
            <a:off x="822360" y="3978487"/>
            <a:ext cx="767079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自从紫禁城引入了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ERP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系统，我再也不用扛着死不肯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减重的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小主们去侍寝了。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某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小侍童</a:t>
            </a:r>
          </a:p>
        </p:txBody>
      </p:sp>
      <p:cxnSp>
        <p:nvCxnSpPr>
          <p:cNvPr id="8" name="直線接點 14"/>
          <p:cNvCxnSpPr/>
          <p:nvPr/>
        </p:nvCxnSpPr>
        <p:spPr bwMode="auto">
          <a:xfrm>
            <a:off x="1183680" y="4032084"/>
            <a:ext cx="6944320" cy="1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6091874"/>
              </p:ext>
            </p:extLst>
          </p:nvPr>
        </p:nvGraphicFramePr>
        <p:xfrm>
          <a:off x="1903760" y="1709936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7" name="包装程序外壳对象" showAsIcon="1" r:id="rId5" imgW="914400" imgH="828720" progId="Package">
                  <p:embed/>
                </p:oleObj>
              </mc:Choice>
              <mc:Fallback>
                <p:oleObj name="包装程序外壳对象" showAsIcon="1" r:id="rId5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03760" y="1709936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8876947"/>
              </p:ext>
            </p:extLst>
          </p:nvPr>
        </p:nvGraphicFramePr>
        <p:xfrm>
          <a:off x="5792192" y="1709936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8" name="包装程序外壳对象" showAsIcon="1" r:id="rId7" imgW="914400" imgH="828720" progId="Package">
                  <p:embed/>
                </p:oleObj>
              </mc:Choice>
              <mc:Fallback>
                <p:oleObj name="包装程序外壳对象" showAsIcon="1" r:id="rId7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792192" y="1709936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3804706"/>
              </p:ext>
            </p:extLst>
          </p:nvPr>
        </p:nvGraphicFramePr>
        <p:xfrm>
          <a:off x="3741440" y="1709936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9" name="包装程序外壳对象" showAsIcon="1" r:id="rId9" imgW="914400" imgH="828720" progId="Package">
                  <p:embed/>
                </p:oleObj>
              </mc:Choice>
              <mc:Fallback>
                <p:oleObj name="包装程序外壳对象" showAsIcon="1" r:id="rId9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41440" y="1709936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4677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4392488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领导与主管－信息监测与决策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小杨意识到，若有朝一日，他也走上主管岗位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今日的业务磨练为了让他熟悉企业的各职能与业务流程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今后对业务熟练后，他只需要监测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系统的信息和数据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根据信息和数据做出科学决策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5043351" y="3943772"/>
            <a:ext cx="30367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无他，但手</a:t>
            </a:r>
            <a:r>
              <a:rPr lang="zh-CN" altLang="en-US" sz="140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熟</a:t>
            </a:r>
            <a:r>
              <a:rPr lang="zh-CN" altLang="en-US" sz="140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尔。</a:t>
            </a:r>
            <a:r>
              <a:rPr lang="en-US" altLang="zh-CN" sz="140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欧阳修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卖油翁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》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5043351" y="3943772"/>
            <a:ext cx="3084649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4463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/>
          </p:cNvSpPr>
          <p:nvPr/>
        </p:nvSpPr>
        <p:spPr bwMode="auto">
          <a:xfrm>
            <a:off x="512763" y="2590800"/>
            <a:ext cx="842962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 altLang="zh-CN" sz="3600" b="1" dirty="0">
              <a:solidFill>
                <a:srgbClr val="FF0000"/>
              </a:solidFill>
              <a:latin typeface="隶书" pitchFamily="49" charset="-122"/>
              <a:ea typeface="隶书" pitchFamily="49" charset="-122"/>
              <a:sym typeface="Myriad Pro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3" y="1147763"/>
            <a:ext cx="7877175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33846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40456" y="0"/>
            <a:ext cx="100811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引论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4496046" y="3943772"/>
            <a:ext cx="37164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纸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上得来终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觉浅，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绝知此事要躬行。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陆游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19584" y="773832"/>
            <a:ext cx="7560840" cy="3017838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系统应该是定制化的工具，以企业具体需求为导向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可以考虑是以哪部分功能为核心和主体，其它的部分与之配合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文档与图型化手段传统经验，适合自己的独特手段亦值得探索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了解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一定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的所谓的工具软件技术知识，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工作很有裨益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4568056" y="3943772"/>
            <a:ext cx="355994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2032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40456" y="0"/>
            <a:ext cx="100811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概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论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4496046" y="3943772"/>
            <a:ext cx="37164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纸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上得来终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觉浅，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绝知此事要躬行。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陆游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19584" y="773832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文档描述配合设计图效果更佳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描述视角逐步深入，每一层级都应作图描述。（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zoom in/out)</a:t>
            </a: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描述流程中的操作，行为为着眼点的业务流程图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描述数据的流转，转换的数据流图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模块图：接近最后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软件的菜单的组织形式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4568056" y="3943772"/>
            <a:ext cx="355994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3402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84472" y="0"/>
            <a:ext cx="280831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业务流程图示例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4478759" y="3925144"/>
            <a:ext cx="37164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纸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上得来终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觉浅，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绝知此事要躬行。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陆游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73832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聚焦业务流程，在不便时可以不计较数据流转和转换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亦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可配以文字详细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描述，说明数据出、入、转换的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需求 </a:t>
            </a:r>
            <a:r>
              <a:rPr lang="zh-CN" altLang="en-US" sz="2000" dirty="0" smtClean="0"/>
              <a:t>前世今生</a:t>
            </a:r>
            <a:endParaRPr lang="en-US" altLang="zh-CN" sz="2000" dirty="0" smtClean="0"/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9773113"/>
              </p:ext>
            </p:extLst>
          </p:nvPr>
        </p:nvGraphicFramePr>
        <p:xfrm>
          <a:off x="4028169" y="2141984"/>
          <a:ext cx="1079773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2" name="包装程序外壳对象" showAsIcon="1" r:id="rId5" imgW="914400" imgH="828720" progId="Package">
                  <p:embed/>
                </p:oleObj>
              </mc:Choice>
              <mc:Fallback>
                <p:oleObj name="包装程序外壳对象" showAsIcon="1" r:id="rId5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28169" y="2141984"/>
                        <a:ext cx="1079773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接连接符 5"/>
          <p:cNvCxnSpPr/>
          <p:nvPr/>
        </p:nvCxnSpPr>
        <p:spPr bwMode="auto">
          <a:xfrm>
            <a:off x="4568056" y="3925144"/>
            <a:ext cx="3559944" cy="18628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8980734"/>
              </p:ext>
            </p:extLst>
          </p:nvPr>
        </p:nvGraphicFramePr>
        <p:xfrm>
          <a:off x="2191792" y="2141984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3" name="包装程序外壳对象" showAsIcon="1" r:id="rId7" imgW="914400" imgH="828720" progId="Package">
                  <p:embed/>
                </p:oleObj>
              </mc:Choice>
              <mc:Fallback>
                <p:oleObj name="包装程序外壳对象" showAsIcon="1" r:id="rId7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91792" y="2141984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68732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328488" y="0"/>
            <a:ext cx="288032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数据流图</a:t>
            </a:r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示例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4496046" y="3943772"/>
            <a:ext cx="37164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纸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上得来终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觉浅，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绝知此事要躬行。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陆游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73832"/>
            <a:ext cx="7632848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可以只聚焦数据流转及转换，以免信息繁杂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数据流转比较琐碎时，可以笼统摆放再以其它手段辅助描述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 </a:t>
            </a:r>
            <a:r>
              <a:rPr lang="zh-CN" altLang="en-US" sz="2000" dirty="0" smtClean="0"/>
              <a:t>前世今生</a:t>
            </a:r>
            <a:endParaRPr lang="en-US" altLang="zh-CN" sz="2000" dirty="0" smtClean="0"/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693521"/>
              </p:ext>
            </p:extLst>
          </p:nvPr>
        </p:nvGraphicFramePr>
        <p:xfrm>
          <a:off x="1975768" y="2069976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4" name="包装程序外壳对象" showAsIcon="1" r:id="rId5" imgW="914400" imgH="828720" progId="Package">
                  <p:embed/>
                </p:oleObj>
              </mc:Choice>
              <mc:Fallback>
                <p:oleObj name="包装程序外壳对象" showAsIcon="1" r:id="rId5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5768" y="2069976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直接连接符 7"/>
          <p:cNvCxnSpPr/>
          <p:nvPr/>
        </p:nvCxnSpPr>
        <p:spPr bwMode="auto">
          <a:xfrm>
            <a:off x="4568056" y="3943772"/>
            <a:ext cx="355994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328877"/>
              </p:ext>
            </p:extLst>
          </p:nvPr>
        </p:nvGraphicFramePr>
        <p:xfrm>
          <a:off x="3610097" y="2069976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5" name="包装程序外壳对象" showAsIcon="1" r:id="rId7" imgW="914400" imgH="828720" progId="Package">
                  <p:embed/>
                </p:oleObj>
              </mc:Choice>
              <mc:Fallback>
                <p:oleObj name="包装程序外壳对象" showAsIcon="1" r:id="rId7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10097" y="2069976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087764"/>
              </p:ext>
            </p:extLst>
          </p:nvPr>
        </p:nvGraphicFramePr>
        <p:xfrm>
          <a:off x="5442778" y="2069976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6" name="包装程序外壳对象" showAsIcon="1" r:id="rId9" imgW="914400" imgH="828720" progId="Package">
                  <p:embed/>
                </p:oleObj>
              </mc:Choice>
              <mc:Fallback>
                <p:oleObj name="包装程序外壳对象" showAsIcon="1" r:id="rId9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42778" y="2069976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00126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56480" y="0"/>
            <a:ext cx="2664296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模块图示例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4496046" y="3943772"/>
            <a:ext cx="37164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纸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上得来终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觉浅，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绝知此事要躬行。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陆游</a:t>
            </a: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4568056" y="3943772"/>
            <a:ext cx="355994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2850712"/>
              </p:ext>
            </p:extLst>
          </p:nvPr>
        </p:nvGraphicFramePr>
        <p:xfrm>
          <a:off x="1759744" y="1205880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3" name="包装程序外壳对象" showAsIcon="1" r:id="rId5" imgW="914400" imgH="828720" progId="Package">
                  <p:embed/>
                </p:oleObj>
              </mc:Choice>
              <mc:Fallback>
                <p:oleObj name="包装程序外壳对象" showAsIcon="1" r:id="rId5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59744" y="1205880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29137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56480" y="-9525"/>
            <a:ext cx="280831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系统需求构建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3847976" y="3962994"/>
            <a:ext cx="42925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你耕田来，我织布。你挑水来，我浇园。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—《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天仙配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》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73832"/>
            <a:ext cx="7315200" cy="3017838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常用手段：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OA-ERP </a:t>
            </a:r>
          </a:p>
          <a:p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 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结合点示例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 </a:t>
            </a:r>
            <a:r>
              <a:rPr lang="zh-CN" altLang="en-US" sz="2000" dirty="0" smtClean="0"/>
              <a:t>前世今生</a:t>
            </a:r>
            <a:endParaRPr lang="en-US" altLang="zh-CN" sz="2000" dirty="0" smtClean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150030"/>
              </p:ext>
            </p:extLst>
          </p:nvPr>
        </p:nvGraphicFramePr>
        <p:xfrm>
          <a:off x="1471712" y="1781944"/>
          <a:ext cx="5616624" cy="1368150"/>
        </p:xfrm>
        <a:graphic>
          <a:graphicData uri="http://schemas.openxmlformats.org/drawingml/2006/table">
            <a:tbl>
              <a:tblPr firstRow="1" firstCol="1" bandRow="1"/>
              <a:tblGrid>
                <a:gridCol w="1434318"/>
                <a:gridCol w="2907142"/>
                <a:gridCol w="1275164"/>
              </a:tblGrid>
              <a:tr h="27363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结合点</a:t>
                      </a:r>
                      <a:endParaRPr lang="zh-CN" sz="1050" kern="100" dirty="0">
                        <a:solidFill>
                          <a:srgbClr val="FFFFFF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OA</a:t>
                      </a:r>
                      <a:r>
                        <a:rPr lang="zh-CN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实现功能</a:t>
                      </a:r>
                      <a:r>
                        <a:rPr lang="en-US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/</a:t>
                      </a:r>
                      <a:r>
                        <a:rPr lang="zh-CN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数据流出</a:t>
                      </a:r>
                      <a:endParaRPr lang="zh-CN" sz="1050" kern="100" dirty="0">
                        <a:solidFill>
                          <a:srgbClr val="FFFFFF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ERP</a:t>
                      </a:r>
                      <a:r>
                        <a:rPr lang="zh-CN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数据流入</a:t>
                      </a:r>
                      <a:r>
                        <a:rPr lang="en-US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/</a:t>
                      </a:r>
                      <a:r>
                        <a:rPr lang="zh-CN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操作</a:t>
                      </a:r>
                      <a:endParaRPr lang="zh-CN" sz="1050" kern="100" dirty="0">
                        <a:solidFill>
                          <a:srgbClr val="FFFFFF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与财务应付账款接口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36C0A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支付流程审批</a:t>
                      </a:r>
                      <a:r>
                        <a:rPr lang="en-US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      =&gt;</a:t>
                      </a: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支付金额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36C0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形成发票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36C0A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与借款报销接口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6C0A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借款报销单据审批  </a:t>
                      </a:r>
                      <a:r>
                        <a:rPr lang="en-US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=&gt;</a:t>
                      </a: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借款报销费用项及金额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预付款及核销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9646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与考勤信息接口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6C0A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员工请假审批</a:t>
                      </a:r>
                      <a:r>
                        <a:rPr lang="en-US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      =&gt;</a:t>
                      </a: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员工请假天数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6C0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薪酬计算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6C0A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与绩效考核接口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6C0A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绩效考核文件审批</a:t>
                      </a:r>
                      <a:r>
                        <a:rPr lang="en-US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  =&gt;</a:t>
                      </a: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员工绩效评价指标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绩效考核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9646"/>
                    </a:solidFill>
                  </a:tcPr>
                </a:tc>
              </a:tr>
            </a:tbl>
          </a:graphicData>
        </a:graphic>
      </p:graphicFrame>
      <p:cxnSp>
        <p:nvCxnSpPr>
          <p:cNvPr id="6" name="直接连接符 5"/>
          <p:cNvCxnSpPr/>
          <p:nvPr/>
        </p:nvCxnSpPr>
        <p:spPr bwMode="auto">
          <a:xfrm>
            <a:off x="3847976" y="3943772"/>
            <a:ext cx="428002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9118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84472" y="0"/>
            <a:ext cx="1944216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500" b="1" smtClean="0">
                <a:latin typeface="微软雅黑" pitchFamily="34" charset="-122"/>
                <a:ea typeface="微软雅黑" pitchFamily="34" charset="-122"/>
              </a:rPr>
              <a:t>OA-ERP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3835475" y="3976090"/>
            <a:ext cx="42925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你耕田来，我织布。你挑水来，我浇园。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—《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天仙配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》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73832"/>
            <a:ext cx="7315200" cy="3017838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OA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一体化：常基于工作流进行集成</a:t>
            </a:r>
          </a:p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各自优势：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OA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系统是工作流定制的强手。 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OA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系统是工作流定制的强手。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着眼于业务上的逻辑数据流，它并不着重于行政结构上的审批</a:t>
            </a:r>
          </a:p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必要性：在企业的业务活动中，经常有些是贯穿二者的                                         比如采购流程：采购申请生成、采购定单生成、验收单生成是在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系统进行；采购单申批、入库准备单流转在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OA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系统进行</a:t>
            </a:r>
          </a:p>
          <a:p>
            <a:r>
              <a:rPr lang="zh-CN" altLang="en-US" sz="2000" dirty="0" smtClean="0"/>
              <a:t>前世今生</a:t>
            </a:r>
            <a:endParaRPr lang="en-US" altLang="zh-CN" sz="2000" dirty="0" smtClean="0"/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3847976" y="3943772"/>
            <a:ext cx="428002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7980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37626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技术架构示例图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4512667" y="3962994"/>
            <a:ext cx="37164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紧密团结在工作流同志为核心的。。。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345" y="629815"/>
            <a:ext cx="4168521" cy="3224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接连接符 4"/>
          <p:cNvCxnSpPr/>
          <p:nvPr/>
        </p:nvCxnSpPr>
        <p:spPr bwMode="auto">
          <a:xfrm>
            <a:off x="4784080" y="3943772"/>
            <a:ext cx="3343920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3760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172819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自动化 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II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11"/>
          <p:cNvSpPr>
            <a:spLocks noChangeArrowheads="1"/>
          </p:cNvSpPr>
          <p:nvPr/>
        </p:nvSpPr>
        <p:spPr bwMode="auto">
          <a:xfrm>
            <a:off x="0" y="3942184"/>
            <a:ext cx="8128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我们做点儿好事儿总想让鬼神知道，做点儿坏事儿总以为鬼神不知道，我们太让鬼为难了！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郭德纲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線接點 14"/>
          <p:cNvCxnSpPr/>
          <p:nvPr/>
        </p:nvCxnSpPr>
        <p:spPr bwMode="auto">
          <a:xfrm>
            <a:off x="103560" y="3942184"/>
            <a:ext cx="8024440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4" name="黑冰ERP片断.wm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640.8472" end="12229.03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35200" y="914400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722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512168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信息安全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4460044" y="3942576"/>
            <a:ext cx="37759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爱国爱家爱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皇上，防火防盗防麝香。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华妃</a:t>
            </a:r>
            <a:endParaRPr lang="en-US" altLang="zh-CN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73832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注意数据的备份：时间间隔，存储份数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可以考虑部分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数据加密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考虑是否留有后门，可接触到后门的人员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4568056" y="3943772"/>
            <a:ext cx="355994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8861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56480" y="0"/>
            <a:ext cx="136815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验收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6296248" y="3957462"/>
            <a:ext cx="204777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失之毫厘，谬以千里。</a:t>
            </a:r>
            <a:endParaRPr lang="en-US" altLang="zh-CN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73832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在下愚见：这世界上对你的业务最了解的人应该是你自己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需求验收常见手段：需求分析文档与设计图验收、软件原型（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prototype)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验收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功能验收：软件原型开发当中，或是软件功能正式开发之前，重点测试数据与用例最好先行准备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6368256" y="3943772"/>
            <a:ext cx="175974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158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/>
          </p:cNvSpPr>
          <p:nvPr/>
        </p:nvSpPr>
        <p:spPr bwMode="auto">
          <a:xfrm>
            <a:off x="0" y="-90488"/>
            <a:ext cx="8128000" cy="2781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6000" dirty="0" smtClean="0">
                <a:solidFill>
                  <a:schemeClr val="tx1"/>
                </a:solidFill>
                <a:latin typeface="Myriad Pro Semibold" charset="0"/>
                <a:ea typeface="宋体" pitchFamily="2" charset="-122"/>
                <a:sym typeface="Myriad Pro Semibold" charset="0"/>
              </a:rPr>
              <a:t>答疑</a:t>
            </a:r>
            <a:endParaRPr lang="en-US" altLang="zh-CN" sz="6000" dirty="0">
              <a:solidFill>
                <a:schemeClr val="tx1"/>
              </a:solidFill>
              <a:latin typeface="Myriad Pro Semibold" charset="0"/>
              <a:ea typeface="宋体" pitchFamily="2" charset="-122"/>
              <a:sym typeface="Myriad Pro Semibold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32425" y="3294063"/>
            <a:ext cx="23039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dirty="0" smtClean="0">
                <a:solidFill>
                  <a:schemeClr val="tx1"/>
                </a:solidFill>
                <a:latin typeface="+mj-ea"/>
                <a:ea typeface="+mj-ea"/>
              </a:rPr>
              <a:t>讲述人：杨</a:t>
            </a:r>
            <a:r>
              <a:rPr lang="zh-CN" altLang="en-US" sz="2400" b="1" dirty="0">
                <a:solidFill>
                  <a:schemeClr val="tx1"/>
                </a:solidFill>
                <a:latin typeface="+mj-ea"/>
                <a:ea typeface="+mj-ea"/>
              </a:rPr>
              <a:t>航</a:t>
            </a:r>
            <a:endParaRPr lang="en-US" altLang="zh-CN" sz="2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2695575" y="2430463"/>
            <a:ext cx="28813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谢谢！</a:t>
            </a:r>
            <a:endParaRPr lang="en-US" altLang="zh-CN" sz="3200" b="1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4163913" y="3906838"/>
            <a:ext cx="41465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r>
              <a:rPr lang="zh-CN" altLang="en-US" sz="16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做学问要不疑处有疑，待人要有疑处无疑。</a:t>
            </a: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4280024" y="3943772"/>
            <a:ext cx="3847976" cy="0"/>
          </a:xfrm>
          <a:prstGeom prst="line">
            <a:avLst/>
          </a:prstGeom>
          <a:ln/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43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 descr="cover02_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4430"/>
            <a:ext cx="8128000" cy="235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399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93718" y="0"/>
            <a:ext cx="2571768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en-US" altLang="zh-CN" sz="2500" b="1" dirty="0"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正名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9224" y="768360"/>
            <a:ext cx="7315200" cy="3017838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 – Enterprise  (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企业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>
              <a:defRPr/>
            </a:pP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 – Resource	(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资源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>
              <a:defRPr/>
            </a:pP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 – Planning	(??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，规化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设计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管理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综述：整合了企业管理理念、业务流程、基础数据、人力物力、计算软件和硬件于一体的企业资源管理系统。</a:t>
            </a:r>
          </a:p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回想导引：为您的工作提供服务的管家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11"/>
          <p:cNvSpPr>
            <a:spLocks noChangeArrowheads="1"/>
          </p:cNvSpPr>
          <p:nvPr/>
        </p:nvSpPr>
        <p:spPr bwMode="auto">
          <a:xfrm>
            <a:off x="3714776" y="3922439"/>
            <a:ext cx="449262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大道无名，长养万物；吾不知其名，强名曰道。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—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老子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線接點 6"/>
          <p:cNvCxnSpPr/>
          <p:nvPr/>
        </p:nvCxnSpPr>
        <p:spPr bwMode="auto">
          <a:xfrm>
            <a:off x="3778248" y="3944464"/>
            <a:ext cx="4349752" cy="1588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rgbClr val="000000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670391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7966" y="605374"/>
            <a:ext cx="7524154" cy="466180"/>
          </a:xfrm>
        </p:spPr>
        <p:txBody>
          <a:bodyPr/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Microsoft YaHei UI" pitchFamily="34" charset="-122"/>
                <a:ea typeface="Microsoft YaHei UI" pitchFamily="34" charset="-122"/>
              </a:rPr>
              <a:t>各模块都是围绕企业的物流、资金流、信息流进行运作</a:t>
            </a:r>
            <a:endParaRPr lang="en-US" altLang="zh-CN" sz="2000" dirty="0">
              <a:solidFill>
                <a:schemeClr val="bg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marL="317500" indent="0">
              <a:buNone/>
            </a:pPr>
            <a:endParaRPr lang="zh-CN" altLang="en-US" dirty="0">
              <a:solidFill>
                <a:schemeClr val="bg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563670" cy="460363"/>
          </a:xfrm>
        </p:spPr>
        <p:txBody>
          <a:bodyPr/>
          <a:lstStyle/>
          <a:p>
            <a:r>
              <a:rPr lang="zh-CN" altLang="en-US" sz="2500" b="1" dirty="0" smtClean="0">
                <a:latin typeface="Microsoft YaHei UI" pitchFamily="34" charset="-122"/>
                <a:ea typeface="Microsoft YaHei UI" pitchFamily="34" charset="-122"/>
              </a:rPr>
              <a:t>核心模块</a:t>
            </a:r>
            <a:endParaRPr lang="zh-CN" altLang="en-US" sz="2500" b="1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6" name="矩形 11"/>
          <p:cNvSpPr>
            <a:spLocks noChangeArrowheads="1"/>
          </p:cNvSpPr>
          <p:nvPr/>
        </p:nvSpPr>
        <p:spPr bwMode="auto">
          <a:xfrm>
            <a:off x="5707074" y="3922439"/>
            <a:ext cx="242092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文武并用</a:t>
            </a:r>
            <a:r>
              <a:rPr lang="en-US" altLang="zh-CN" sz="14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垂拱而治</a:t>
            </a:r>
            <a:r>
              <a:rPr lang="zh-CN" altLang="en-US" sz="1400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。</a:t>
            </a:r>
            <a:r>
              <a:rPr lang="en-US" altLang="zh-CN" sz="1400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魏征</a:t>
            </a:r>
            <a:endParaRPr lang="zh-CN" altLang="en-US" sz="1400" dirty="0">
              <a:solidFill>
                <a:srgbClr val="000000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31" name="直線接點 30"/>
          <p:cNvCxnSpPr/>
          <p:nvPr/>
        </p:nvCxnSpPr>
        <p:spPr bwMode="auto">
          <a:xfrm>
            <a:off x="5778512" y="3922439"/>
            <a:ext cx="2349488" cy="1588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2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33" name="圖片 32" descr="cor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108" y="1071554"/>
            <a:ext cx="2643206" cy="2472519"/>
          </a:xfrm>
          <a:prstGeom prst="rect">
            <a:avLst/>
          </a:prstGeom>
        </p:spPr>
      </p:pic>
      <p:sp>
        <p:nvSpPr>
          <p:cNvPr id="36" name="文字方塊 35"/>
          <p:cNvSpPr txBox="1"/>
          <p:nvPr/>
        </p:nvSpPr>
        <p:spPr>
          <a:xfrm>
            <a:off x="4421190" y="1813323"/>
            <a:ext cx="121444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kern="0" dirty="0" smtClean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</a:rPr>
              <a:t>会计核算</a:t>
            </a:r>
          </a:p>
          <a:p>
            <a:endParaRPr lang="zh-TW" altLang="en-US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4421190" y="2313389"/>
            <a:ext cx="117943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kern="0" dirty="0" smtClean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</a:rPr>
              <a:t>账务管理</a:t>
            </a:r>
          </a:p>
          <a:p>
            <a:endParaRPr lang="zh-TW" altLang="en-US" dirty="0"/>
          </a:p>
        </p:txBody>
      </p:sp>
      <p:sp>
        <p:nvSpPr>
          <p:cNvPr id="38" name="向右箭號 37"/>
          <p:cNvSpPr/>
          <p:nvPr/>
        </p:nvSpPr>
        <p:spPr bwMode="auto">
          <a:xfrm flipH="1">
            <a:off x="4206876" y="1813323"/>
            <a:ext cx="357190" cy="357190"/>
          </a:xfrm>
          <a:prstGeom prst="rightArrow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>
              <a:ea typeface="Heiti SC Light" charset="0"/>
            </a:endParaRPr>
          </a:p>
        </p:txBody>
      </p:sp>
      <p:sp>
        <p:nvSpPr>
          <p:cNvPr id="39" name="向右箭號 38"/>
          <p:cNvSpPr/>
          <p:nvPr/>
        </p:nvSpPr>
        <p:spPr bwMode="auto">
          <a:xfrm flipH="1">
            <a:off x="4206876" y="2313389"/>
            <a:ext cx="357190" cy="357190"/>
          </a:xfrm>
          <a:prstGeom prst="rightArrow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>
              <a:ea typeface="Heiti SC Light" charset="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1945236" y="3956463"/>
            <a:ext cx="59503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kern="0" dirty="0" smtClean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</a:rPr>
              <a:t>分销</a:t>
            </a:r>
          </a:p>
          <a:p>
            <a:endParaRPr lang="zh-TW" altLang="en-US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3397527" y="3956447"/>
            <a:ext cx="5950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kern="0" dirty="0" smtClean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</a:rPr>
              <a:t>采购</a:t>
            </a:r>
          </a:p>
          <a:p>
            <a:endParaRPr lang="zh-TW" altLang="en-US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2468833" y="3956447"/>
            <a:ext cx="100540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kern="0" dirty="0" smtClean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</a:rPr>
              <a:t>库存管理</a:t>
            </a:r>
          </a:p>
          <a:p>
            <a:endParaRPr lang="zh-TW" altLang="en-US" dirty="0"/>
          </a:p>
        </p:txBody>
      </p:sp>
      <p:sp>
        <p:nvSpPr>
          <p:cNvPr id="43" name="向上箭號 42"/>
          <p:cNvSpPr/>
          <p:nvPr/>
        </p:nvSpPr>
        <p:spPr bwMode="auto">
          <a:xfrm>
            <a:off x="2063736" y="3571884"/>
            <a:ext cx="357190" cy="357190"/>
          </a:xfrm>
          <a:prstGeom prst="upArrow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>
              <a:ea typeface="Heiti SC Light" charset="0"/>
            </a:endParaRPr>
          </a:p>
        </p:txBody>
      </p:sp>
      <p:sp>
        <p:nvSpPr>
          <p:cNvPr id="44" name="向上箭號 43"/>
          <p:cNvSpPr/>
          <p:nvPr/>
        </p:nvSpPr>
        <p:spPr bwMode="auto">
          <a:xfrm>
            <a:off x="2778116" y="3571884"/>
            <a:ext cx="357190" cy="357190"/>
          </a:xfrm>
          <a:prstGeom prst="upArrow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>
              <a:ea typeface="Heiti SC Light" charset="0"/>
            </a:endParaRPr>
          </a:p>
        </p:txBody>
      </p:sp>
      <p:sp>
        <p:nvSpPr>
          <p:cNvPr id="45" name="向上箭號 44"/>
          <p:cNvSpPr/>
          <p:nvPr/>
        </p:nvSpPr>
        <p:spPr bwMode="auto">
          <a:xfrm>
            <a:off x="3492496" y="3571884"/>
            <a:ext cx="357190" cy="357190"/>
          </a:xfrm>
          <a:prstGeom prst="upArrow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>
              <a:ea typeface="Heiti SC Light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06414" y="1785934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kern="0" dirty="0" smtClean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</a:rPr>
              <a:t>设计</a:t>
            </a:r>
            <a:endParaRPr lang="zh-CN" altLang="en-US" sz="1600" b="1" kern="0" dirty="0">
              <a:solidFill>
                <a:srgbClr val="000000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06414" y="2286000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kern="0" dirty="0" smtClean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</a:rPr>
              <a:t>制造</a:t>
            </a:r>
            <a:endParaRPr lang="zh-CN" altLang="en-US" sz="1600" b="1" kern="0" dirty="0">
              <a:solidFill>
                <a:srgbClr val="000000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48" name="向右箭號 47"/>
          <p:cNvSpPr/>
          <p:nvPr/>
        </p:nvSpPr>
        <p:spPr bwMode="auto">
          <a:xfrm>
            <a:off x="1277918" y="1785934"/>
            <a:ext cx="357190" cy="357190"/>
          </a:xfrm>
          <a:prstGeom prst="rightArrow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>
              <a:ea typeface="Heiti SC Light" charset="0"/>
            </a:endParaRPr>
          </a:p>
        </p:txBody>
      </p:sp>
      <p:sp>
        <p:nvSpPr>
          <p:cNvPr id="49" name="向右箭號 48"/>
          <p:cNvSpPr/>
          <p:nvPr/>
        </p:nvSpPr>
        <p:spPr bwMode="auto">
          <a:xfrm>
            <a:off x="1277918" y="2286000"/>
            <a:ext cx="357190" cy="357190"/>
          </a:xfrm>
          <a:prstGeom prst="rightArrow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>
              <a:ea typeface="Heiti SC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3639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空白">
  <a:themeElements>
    <a:clrScheme name="">
      <a:dk1>
        <a:srgbClr val="DF7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空白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空白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空白">
  <a:themeElements>
    <a:clrScheme name="空白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空白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空白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空白">
  <a:themeElements>
    <a:clrScheme name="自定义 1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343434"/>
      </a:accent1>
      <a:accent2>
        <a:srgbClr val="333399"/>
      </a:accent2>
      <a:accent3>
        <a:srgbClr val="AAAAAA"/>
      </a:accent3>
      <a:accent4>
        <a:srgbClr val="DADADA"/>
      </a:accent4>
      <a:accent5>
        <a:srgbClr val="AEAEAE"/>
      </a:accent5>
      <a:accent6>
        <a:srgbClr val="2D2D8A"/>
      </a:accent6>
      <a:hlink>
        <a:srgbClr val="FFFFFF"/>
      </a:hlink>
      <a:folHlink>
        <a:srgbClr val="FFFFFF"/>
      </a:folHlink>
    </a:clrScheme>
    <a:fontScheme name="空白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空白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2314</TotalTime>
  <Pages>0</Pages>
  <Words>3473</Words>
  <Characters>0</Characters>
  <Application>Microsoft Office PowerPoint</Application>
  <PresentationFormat>自定义</PresentationFormat>
  <Lines>0</Lines>
  <Paragraphs>359</Paragraphs>
  <Slides>62</Slides>
  <Notes>62</Notes>
  <HiddenSlides>0</HiddenSlides>
  <MMClips>1</MMClips>
  <ScaleCrop>false</ScaleCrop>
  <HeadingPairs>
    <vt:vector size="6" baseType="variant">
      <vt:variant>
        <vt:lpstr>主题</vt:lpstr>
      </vt:variant>
      <vt:variant>
        <vt:i4>5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62</vt:i4>
      </vt:variant>
    </vt:vector>
  </HeadingPairs>
  <TitlesOfParts>
    <vt:vector size="69" baseType="lpstr">
      <vt:lpstr>1_空白</vt:lpstr>
      <vt:lpstr>2_空白</vt:lpstr>
      <vt:lpstr>自定义设计方案</vt:lpstr>
      <vt:lpstr>1_自定义设计方案</vt:lpstr>
      <vt:lpstr>3_空白</vt:lpstr>
      <vt:lpstr>包装程序外壳对象</vt:lpstr>
      <vt:lpstr>程序包</vt:lpstr>
      <vt:lpstr>PowerPoint 演示文稿</vt:lpstr>
      <vt:lpstr>PowerPoint 演示文稿</vt:lpstr>
      <vt:lpstr>以ERP之名</vt:lpstr>
      <vt:lpstr>规范化与电子化</vt:lpstr>
      <vt:lpstr>自动化</vt:lpstr>
      <vt:lpstr>自动化 II</vt:lpstr>
      <vt:lpstr>PowerPoint 演示文稿</vt:lpstr>
      <vt:lpstr>为ERP正名</vt:lpstr>
      <vt:lpstr>核心模块</vt:lpstr>
      <vt:lpstr>统一战线</vt:lpstr>
      <vt:lpstr>前世今生</vt:lpstr>
      <vt:lpstr>前世今生－订货点法</vt:lpstr>
      <vt:lpstr>前世今生－MRP</vt:lpstr>
      <vt:lpstr>前世今生－闭环MRP</vt:lpstr>
      <vt:lpstr>前世今生－MRPII</vt:lpstr>
      <vt:lpstr>前世今生-ERP</vt:lpstr>
      <vt:lpstr>前世今生-回顾</vt:lpstr>
      <vt:lpstr>前世今生-总结</vt:lpstr>
      <vt:lpstr>前世今生-展望</vt:lpstr>
      <vt:lpstr>PowerPoint 演示文稿</vt:lpstr>
      <vt:lpstr>工作境况对比</vt:lpstr>
      <vt:lpstr>来访电子流</vt:lpstr>
      <vt:lpstr>故事开始</vt:lpstr>
      <vt:lpstr>跳槽</vt:lpstr>
      <vt:lpstr>HR-入职</vt:lpstr>
      <vt:lpstr>HR-入职 II入职</vt:lpstr>
      <vt:lpstr>HR-考勤</vt:lpstr>
      <vt:lpstr>HR-工资计算方式</vt:lpstr>
      <vt:lpstr>HR-工资核算</vt:lpstr>
      <vt:lpstr>财务-反应工资发放情况</vt:lpstr>
      <vt:lpstr>销售-订单</vt:lpstr>
      <vt:lpstr>生产-权限检查</vt:lpstr>
      <vt:lpstr>协同办公-自动提醒</vt:lpstr>
      <vt:lpstr>销售-出库</vt:lpstr>
      <vt:lpstr>HR-人员调动</vt:lpstr>
      <vt:lpstr>生产-概览</vt:lpstr>
      <vt:lpstr>生产-物料基本资料</vt:lpstr>
      <vt:lpstr>生产-BOM</vt:lpstr>
      <vt:lpstr>生产-BOM II</vt:lpstr>
      <vt:lpstr>生产-BOM III</vt:lpstr>
      <vt:lpstr>生产-BOM IV</vt:lpstr>
      <vt:lpstr>生产-BOM V</vt:lpstr>
      <vt:lpstr>生产-BOM VI</vt:lpstr>
      <vt:lpstr>生产-生产计划单</vt:lpstr>
      <vt:lpstr>生产-MRP运算</vt:lpstr>
      <vt:lpstr>生产-MRP运算 II</vt:lpstr>
      <vt:lpstr>协同办公-报批与审批</vt:lpstr>
      <vt:lpstr>生产与财务-工序与跟踪</vt:lpstr>
      <vt:lpstr>生产-生产完毕</vt:lpstr>
      <vt:lpstr>领导与主管－信息监测与决策</vt:lpstr>
      <vt:lpstr>PowerPoint 演示文稿</vt:lpstr>
      <vt:lpstr>引论</vt:lpstr>
      <vt:lpstr>概论</vt:lpstr>
      <vt:lpstr>业务流程图示例</vt:lpstr>
      <vt:lpstr>数据流图示例</vt:lpstr>
      <vt:lpstr>模块图示例</vt:lpstr>
      <vt:lpstr>系统需求构建</vt:lpstr>
      <vt:lpstr>OA-ERP</vt:lpstr>
      <vt:lpstr>技术架构示例图</vt:lpstr>
      <vt:lpstr>信息安全</vt:lpstr>
      <vt:lpstr>验收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开水加冰</dc:creator>
  <cp:lastModifiedBy>开水加冰</cp:lastModifiedBy>
  <cp:revision>939</cp:revision>
  <dcterms:modified xsi:type="dcterms:W3CDTF">2013-10-13T03:42:23Z</dcterms:modified>
</cp:coreProperties>
</file>